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64" r:id="rId1"/>
  </p:sldMasterIdLst>
  <p:notesMasterIdLst>
    <p:notesMasterId r:id="rId25"/>
  </p:notesMasterIdLst>
  <p:handoutMasterIdLst>
    <p:handoutMasterId r:id="rId26"/>
  </p:handoutMasterIdLst>
  <p:sldIdLst>
    <p:sldId id="256" r:id="rId2"/>
    <p:sldId id="284" r:id="rId3"/>
    <p:sldId id="257" r:id="rId4"/>
    <p:sldId id="258" r:id="rId5"/>
    <p:sldId id="288" r:id="rId6"/>
    <p:sldId id="259" r:id="rId7"/>
    <p:sldId id="261" r:id="rId8"/>
    <p:sldId id="262" r:id="rId9"/>
    <p:sldId id="286" r:id="rId10"/>
    <p:sldId id="285" r:id="rId11"/>
    <p:sldId id="263" r:id="rId12"/>
    <p:sldId id="287" r:id="rId13"/>
    <p:sldId id="289" r:id="rId14"/>
    <p:sldId id="264" r:id="rId15"/>
    <p:sldId id="290" r:id="rId16"/>
    <p:sldId id="291" r:id="rId17"/>
    <p:sldId id="292" r:id="rId18"/>
    <p:sldId id="294" r:id="rId19"/>
    <p:sldId id="293" r:id="rId20"/>
    <p:sldId id="295" r:id="rId21"/>
    <p:sldId id="296" r:id="rId22"/>
    <p:sldId id="297" r:id="rId23"/>
    <p:sldId id="283" r:id="rId24"/>
  </p:sldIdLst>
  <p:sldSz cx="9144000" cy="6858000" type="screen4x3"/>
  <p:notesSz cx="7045325" cy="9345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9343" autoAdjust="0"/>
  </p:normalViewPr>
  <p:slideViewPr>
    <p:cSldViewPr>
      <p:cViewPr varScale="1">
        <p:scale>
          <a:sx n="81" d="100"/>
          <a:sy n="81" d="100"/>
        </p:scale>
        <p:origin x="-124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62" tIns="46831" rIns="93662" bIns="46831"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3662" tIns="46831" rIns="93662" bIns="46831" rtlCol="0"/>
          <a:lstStyle>
            <a:lvl1pPr algn="r">
              <a:defRPr sz="1200"/>
            </a:lvl1pPr>
          </a:lstStyle>
          <a:p>
            <a:fld id="{9568F01C-CC2D-4409-9CD3-A5B1573D2C22}" type="datetimeFigureOut">
              <a:rPr lang="en-US" smtClean="0"/>
              <a:pPr/>
              <a:t>11/11/2019</a:t>
            </a:fld>
            <a:endParaRPr lang="en-US"/>
          </a:p>
        </p:txBody>
      </p:sp>
      <p:sp>
        <p:nvSpPr>
          <p:cNvPr id="4" name="Footer Placeholder 3"/>
          <p:cNvSpPr>
            <a:spLocks noGrp="1"/>
          </p:cNvSpPr>
          <p:nvPr>
            <p:ph type="ftr" sz="quarter" idx="2"/>
          </p:nvPr>
        </p:nvSpPr>
        <p:spPr>
          <a:xfrm>
            <a:off x="0" y="8876710"/>
            <a:ext cx="3052974" cy="467281"/>
          </a:xfrm>
          <a:prstGeom prst="rect">
            <a:avLst/>
          </a:prstGeom>
        </p:spPr>
        <p:txBody>
          <a:bodyPr vert="horz" lIns="93662" tIns="46831" rIns="93662" bIns="46831"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0"/>
            <a:ext cx="3052974" cy="467281"/>
          </a:xfrm>
          <a:prstGeom prst="rect">
            <a:avLst/>
          </a:prstGeom>
        </p:spPr>
        <p:txBody>
          <a:bodyPr vert="horz" lIns="93662" tIns="46831" rIns="93662" bIns="46831" rtlCol="0" anchor="b"/>
          <a:lstStyle>
            <a:lvl1pPr algn="r">
              <a:defRPr sz="1200"/>
            </a:lvl1pPr>
          </a:lstStyle>
          <a:p>
            <a:fld id="{AA2FC4B7-D67C-47B7-9A85-D2522DD07D12}" type="slidenum">
              <a:rPr lang="en-US" smtClean="0"/>
              <a:pPr/>
              <a:t>‹#›</a:t>
            </a:fld>
            <a:endParaRPr lang="en-US"/>
          </a:p>
        </p:txBody>
      </p:sp>
    </p:spTree>
    <p:extLst>
      <p:ext uri="{BB962C8B-B14F-4D97-AF65-F5344CB8AC3E}">
        <p14:creationId xmlns:p14="http://schemas.microsoft.com/office/powerpoint/2010/main" xmlns="" val="1337535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62" tIns="46831" rIns="93662" bIns="46831"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3662" tIns="46831" rIns="93662" bIns="46831" rtlCol="0"/>
          <a:lstStyle>
            <a:lvl1pPr algn="r">
              <a:defRPr sz="1200"/>
            </a:lvl1pPr>
          </a:lstStyle>
          <a:p>
            <a:fld id="{2082338E-F83A-4E44-A9AA-AFC1F05189D8}" type="datetimeFigureOut">
              <a:rPr lang="en-US" smtClean="0"/>
              <a:pPr/>
              <a:t>11/11/2019</a:t>
            </a:fld>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3662" tIns="46831" rIns="93662" bIns="46831" rtlCol="0" anchor="ctr"/>
          <a:lstStyle/>
          <a:p>
            <a:endParaRPr lang="en-US"/>
          </a:p>
        </p:txBody>
      </p:sp>
      <p:sp>
        <p:nvSpPr>
          <p:cNvPr id="5" name="Notes Placeholder 4"/>
          <p:cNvSpPr>
            <a:spLocks noGrp="1"/>
          </p:cNvSpPr>
          <p:nvPr>
            <p:ph type="body" sz="quarter" idx="3"/>
          </p:nvPr>
        </p:nvSpPr>
        <p:spPr>
          <a:xfrm>
            <a:off x="704533" y="4439166"/>
            <a:ext cx="5636260" cy="4205526"/>
          </a:xfrm>
          <a:prstGeom prst="rect">
            <a:avLst/>
          </a:prstGeom>
        </p:spPr>
        <p:txBody>
          <a:bodyPr vert="horz" lIns="93662" tIns="46831" rIns="93662" bIns="468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76710"/>
            <a:ext cx="3052974" cy="467281"/>
          </a:xfrm>
          <a:prstGeom prst="rect">
            <a:avLst/>
          </a:prstGeom>
        </p:spPr>
        <p:txBody>
          <a:bodyPr vert="horz" lIns="93662" tIns="46831" rIns="93662" bIns="46831"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0"/>
            <a:ext cx="3052974" cy="467281"/>
          </a:xfrm>
          <a:prstGeom prst="rect">
            <a:avLst/>
          </a:prstGeom>
        </p:spPr>
        <p:txBody>
          <a:bodyPr vert="horz" lIns="93662" tIns="46831" rIns="93662" bIns="46831" rtlCol="0" anchor="b"/>
          <a:lstStyle>
            <a:lvl1pPr algn="r">
              <a:defRPr sz="1200"/>
            </a:lvl1pPr>
          </a:lstStyle>
          <a:p>
            <a:fld id="{7299FDD5-7472-475D-AED5-CF9973577CEA}" type="slidenum">
              <a:rPr lang="en-US" smtClean="0"/>
              <a:pPr/>
              <a:t>‹#›</a:t>
            </a:fld>
            <a:endParaRPr lang="en-US"/>
          </a:p>
        </p:txBody>
      </p:sp>
    </p:spTree>
    <p:extLst>
      <p:ext uri="{BB962C8B-B14F-4D97-AF65-F5344CB8AC3E}">
        <p14:creationId xmlns:p14="http://schemas.microsoft.com/office/powerpoint/2010/main" xmlns="" val="96083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54E156B-6B31-4152-A1A0-CF32D176ECD4}" type="datetimeFigureOut">
              <a:rPr lang="fa-IR" smtClean="0"/>
              <a:pPr/>
              <a:t>03/14/1441</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75C39A6-B0A6-45C7-87EC-8A0530419DA6}"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4E156B-6B31-4152-A1A0-CF32D176ECD4}" type="datetimeFigureOut">
              <a:rPr lang="fa-IR" smtClean="0"/>
              <a:pPr/>
              <a:t>03/14/1441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5C39A6-B0A6-45C7-87EC-8A0530419DA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4E156B-6B31-4152-A1A0-CF32D176ECD4}" type="datetimeFigureOut">
              <a:rPr lang="fa-IR" smtClean="0"/>
              <a:pPr/>
              <a:t>03/14/1441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5C39A6-B0A6-45C7-87EC-8A0530419DA6}"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54E156B-6B31-4152-A1A0-CF32D176ECD4}" type="datetimeFigureOut">
              <a:rPr lang="fa-IR" smtClean="0"/>
              <a:pPr/>
              <a:t>03/14/1441</a:t>
            </a:fld>
            <a:endParaRPr lang="fa-IR"/>
          </a:p>
        </p:txBody>
      </p:sp>
      <p:sp>
        <p:nvSpPr>
          <p:cNvPr id="9" name="Slide Number Placeholder 8"/>
          <p:cNvSpPr>
            <a:spLocks noGrp="1"/>
          </p:cNvSpPr>
          <p:nvPr>
            <p:ph type="sldNum" sz="quarter" idx="15"/>
          </p:nvPr>
        </p:nvSpPr>
        <p:spPr/>
        <p:txBody>
          <a:bodyPr rtlCol="0"/>
          <a:lstStyle/>
          <a:p>
            <a:fld id="{C75C39A6-B0A6-45C7-87EC-8A0530419DA6}" type="slidenum">
              <a:rPr lang="fa-IR" smtClean="0"/>
              <a:pPr/>
              <a:t>‹#›</a:t>
            </a:fld>
            <a:endParaRPr lang="fa-IR"/>
          </a:p>
        </p:txBody>
      </p:sp>
      <p:sp>
        <p:nvSpPr>
          <p:cNvPr id="10" name="Footer Placeholder 9"/>
          <p:cNvSpPr>
            <a:spLocks noGrp="1"/>
          </p:cNvSpPr>
          <p:nvPr>
            <p:ph type="ftr" sz="quarter" idx="16"/>
          </p:nvPr>
        </p:nvSpPr>
        <p:spPr/>
        <p:txBody>
          <a:bodyPr rtlCol="0"/>
          <a:lstStyle/>
          <a:p>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54E156B-6B31-4152-A1A0-CF32D176ECD4}" type="datetimeFigureOut">
              <a:rPr lang="fa-IR" smtClean="0"/>
              <a:pPr/>
              <a:t>03/14/1441</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75C39A6-B0A6-45C7-87EC-8A0530419DA6}"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54E156B-6B31-4152-A1A0-CF32D176ECD4}" type="datetimeFigureOut">
              <a:rPr lang="fa-IR" smtClean="0"/>
              <a:pPr/>
              <a:t>03/14/1441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75C39A6-B0A6-45C7-87EC-8A0530419DA6}"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54E156B-6B31-4152-A1A0-CF32D176ECD4}" type="datetimeFigureOut">
              <a:rPr lang="fa-IR" smtClean="0"/>
              <a:pPr/>
              <a:t>03/14/1441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75C39A6-B0A6-45C7-87EC-8A0530419DA6}"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54E156B-6B31-4152-A1A0-CF32D176ECD4}" type="datetimeFigureOut">
              <a:rPr lang="fa-IR" smtClean="0"/>
              <a:pPr/>
              <a:t>03/14/1441</a:t>
            </a:fld>
            <a:endParaRPr lang="fa-IR"/>
          </a:p>
        </p:txBody>
      </p:sp>
      <p:sp>
        <p:nvSpPr>
          <p:cNvPr id="7" name="Slide Number Placeholder 6"/>
          <p:cNvSpPr>
            <a:spLocks noGrp="1"/>
          </p:cNvSpPr>
          <p:nvPr>
            <p:ph type="sldNum" sz="quarter" idx="11"/>
          </p:nvPr>
        </p:nvSpPr>
        <p:spPr/>
        <p:txBody>
          <a:bodyPr rtlCol="0"/>
          <a:lstStyle/>
          <a:p>
            <a:fld id="{C75C39A6-B0A6-45C7-87EC-8A0530419DA6}" type="slidenum">
              <a:rPr lang="fa-IR" smtClean="0"/>
              <a:pPr/>
              <a:t>‹#›</a:t>
            </a:fld>
            <a:endParaRPr lang="fa-IR"/>
          </a:p>
        </p:txBody>
      </p:sp>
      <p:sp>
        <p:nvSpPr>
          <p:cNvPr id="8" name="Footer Placeholder 7"/>
          <p:cNvSpPr>
            <a:spLocks noGrp="1"/>
          </p:cNvSpPr>
          <p:nvPr>
            <p:ph type="ftr" sz="quarter" idx="12"/>
          </p:nvPr>
        </p:nvSpPr>
        <p:spPr/>
        <p:txBody>
          <a:bodyPr rtlCol="0"/>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E156B-6B31-4152-A1A0-CF32D176ECD4}" type="datetimeFigureOut">
              <a:rPr lang="fa-IR" smtClean="0"/>
              <a:pPr/>
              <a:t>03/14/1441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75C39A6-B0A6-45C7-87EC-8A0530419DA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54E156B-6B31-4152-A1A0-CF32D176ECD4}" type="datetimeFigureOut">
              <a:rPr lang="fa-IR" smtClean="0"/>
              <a:pPr/>
              <a:t>03/14/1441</a:t>
            </a:fld>
            <a:endParaRPr lang="fa-IR"/>
          </a:p>
        </p:txBody>
      </p:sp>
      <p:sp>
        <p:nvSpPr>
          <p:cNvPr id="22" name="Slide Number Placeholder 21"/>
          <p:cNvSpPr>
            <a:spLocks noGrp="1"/>
          </p:cNvSpPr>
          <p:nvPr>
            <p:ph type="sldNum" sz="quarter" idx="15"/>
          </p:nvPr>
        </p:nvSpPr>
        <p:spPr/>
        <p:txBody>
          <a:bodyPr rtlCol="0"/>
          <a:lstStyle/>
          <a:p>
            <a:fld id="{C75C39A6-B0A6-45C7-87EC-8A0530419DA6}" type="slidenum">
              <a:rPr lang="fa-IR" smtClean="0"/>
              <a:pPr/>
              <a:t>‹#›</a:t>
            </a:fld>
            <a:endParaRPr lang="fa-IR"/>
          </a:p>
        </p:txBody>
      </p:sp>
      <p:sp>
        <p:nvSpPr>
          <p:cNvPr id="23" name="Footer Placeholder 22"/>
          <p:cNvSpPr>
            <a:spLocks noGrp="1"/>
          </p:cNvSpPr>
          <p:nvPr>
            <p:ph type="ftr" sz="quarter" idx="16"/>
          </p:nvPr>
        </p:nvSpPr>
        <p:spPr/>
        <p:txBody>
          <a:bodyPr rtlCol="0"/>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54E156B-6B31-4152-A1A0-CF32D176ECD4}" type="datetimeFigureOut">
              <a:rPr lang="fa-IR" smtClean="0"/>
              <a:pPr/>
              <a:t>03/14/1441</a:t>
            </a:fld>
            <a:endParaRPr lang="fa-IR"/>
          </a:p>
        </p:txBody>
      </p:sp>
      <p:sp>
        <p:nvSpPr>
          <p:cNvPr id="18" name="Slide Number Placeholder 17"/>
          <p:cNvSpPr>
            <a:spLocks noGrp="1"/>
          </p:cNvSpPr>
          <p:nvPr>
            <p:ph type="sldNum" sz="quarter" idx="11"/>
          </p:nvPr>
        </p:nvSpPr>
        <p:spPr/>
        <p:txBody>
          <a:bodyPr rtlCol="0"/>
          <a:lstStyle/>
          <a:p>
            <a:fld id="{C75C39A6-B0A6-45C7-87EC-8A0530419DA6}" type="slidenum">
              <a:rPr lang="fa-IR" smtClean="0"/>
              <a:pPr/>
              <a:t>‹#›</a:t>
            </a:fld>
            <a:endParaRPr lang="fa-IR"/>
          </a:p>
        </p:txBody>
      </p:sp>
      <p:sp>
        <p:nvSpPr>
          <p:cNvPr id="21" name="Footer Placeholder 20"/>
          <p:cNvSpPr>
            <a:spLocks noGrp="1"/>
          </p:cNvSpPr>
          <p:nvPr>
            <p:ph type="ftr" sz="quarter" idx="12"/>
          </p:nvPr>
        </p:nvSpPr>
        <p:spPr/>
        <p:txBody>
          <a:bodyPr rtlCol="0"/>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54E156B-6B31-4152-A1A0-CF32D176ECD4}" type="datetimeFigureOut">
              <a:rPr lang="fa-IR" smtClean="0"/>
              <a:pPr/>
              <a:t>03/14/1441</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75C39A6-B0A6-45C7-87EC-8A0530419DA6}"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media" Target="../media/media1.wma"/><Relationship Id="rId2" Type="http://schemas.openxmlformats.org/officeDocument/2006/relationships/slideLayout" Target="../slideLayouts/slideLayout2.xml"/><Relationship Id="rId1" Type="http://schemas.openxmlformats.org/officeDocument/2006/relationships/audio" Target="../media/media1.wma"/><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06781" y="2279886"/>
            <a:ext cx="7344816" cy="3908762"/>
          </a:xfrm>
          <a:prstGeom prst="rect">
            <a:avLst/>
          </a:prstGeom>
        </p:spPr>
        <p:txBody>
          <a:bodyPr wrap="square">
            <a:spAutoFit/>
          </a:bodyPr>
          <a:lstStyle/>
          <a:p>
            <a:pPr algn="ctr"/>
            <a:r>
              <a:rPr lang="fa-IR" sz="3600" b="1" dirty="0">
                <a:solidFill>
                  <a:srgbClr val="FF0000"/>
                </a:solidFill>
                <a:cs typeface="0 Titr Bold" pitchFamily="2" charset="-78"/>
              </a:rPr>
              <a:t>نام درس: </a:t>
            </a:r>
            <a:r>
              <a:rPr lang="fa-IR" sz="3600" b="1" dirty="0" smtClean="0">
                <a:solidFill>
                  <a:srgbClr val="FF0000"/>
                </a:solidFill>
                <a:cs typeface="0 Titr Bold" pitchFamily="2" charset="-78"/>
              </a:rPr>
              <a:t>ارزیابی پروژه های عمرانی دولت</a:t>
            </a:r>
          </a:p>
          <a:p>
            <a:pPr algn="ctr"/>
            <a:r>
              <a:rPr lang="fa-IR" sz="2800" b="1" dirty="0" smtClean="0">
                <a:solidFill>
                  <a:srgbClr val="FF0000"/>
                </a:solidFill>
                <a:cs typeface="0 Titr Bold" pitchFamily="2" charset="-78"/>
              </a:rPr>
              <a:t>مقاله بررسی میزان رضایتمندی ساکنان ار پرژه های مسکن مهر با تاکید بر ارزیابی مولفه های عینی(نمونه موردی مسکن مهر قم)</a:t>
            </a:r>
          </a:p>
          <a:p>
            <a:pPr algn="ctr"/>
            <a:r>
              <a:rPr lang="fa-IR" sz="2800" b="1" dirty="0" smtClean="0">
                <a:solidFill>
                  <a:srgbClr val="FF0000"/>
                </a:solidFill>
                <a:cs typeface="0 Titr Bold" pitchFamily="2" charset="-78"/>
              </a:rPr>
              <a:t>الهام ضابطیان-علی صادقی-سمانه حسین آبادی</a:t>
            </a:r>
          </a:p>
          <a:p>
            <a:pPr algn="ctr"/>
            <a:r>
              <a:rPr lang="fa-IR" sz="2800" b="1" dirty="0" smtClean="0">
                <a:solidFill>
                  <a:srgbClr val="FF0000"/>
                </a:solidFill>
                <a:cs typeface="0 Titr Bold" pitchFamily="2" charset="-78"/>
              </a:rPr>
              <a:t>نشریه علمی پژوهشی انجمن علمی و معماری و شهر سازی</a:t>
            </a:r>
            <a:endParaRPr lang="en-US" sz="2800" dirty="0">
              <a:solidFill>
                <a:srgbClr val="FFFF00"/>
              </a:solidFill>
              <a:cs typeface="0 Titr Bold" pitchFamily="2" charset="-78"/>
            </a:endParaRPr>
          </a:p>
          <a:p>
            <a:pPr algn="ctr"/>
            <a:r>
              <a:rPr lang="fa-IR" sz="3600" b="1" dirty="0">
                <a:cs typeface="0 Titr Bold" pitchFamily="2" charset="-78"/>
              </a:rPr>
              <a:t>تهیه </a:t>
            </a:r>
            <a:r>
              <a:rPr lang="fa-IR" sz="3600" b="1" dirty="0" smtClean="0">
                <a:cs typeface="0 Titr Bold" pitchFamily="2" charset="-78"/>
              </a:rPr>
              <a:t>کننده : عباس رحیمی</a:t>
            </a:r>
          </a:p>
          <a:p>
            <a:pPr algn="ctr"/>
            <a:r>
              <a:rPr lang="fa-IR" sz="3600" b="1" dirty="0" smtClean="0">
                <a:solidFill>
                  <a:srgbClr val="FFC000"/>
                </a:solidFill>
                <a:cs typeface="0 Titr Bold" pitchFamily="2" charset="-78"/>
              </a:rPr>
              <a:t>نام استاد: دکتر صفری</a:t>
            </a:r>
            <a:endParaRPr lang="en-US" sz="3600" dirty="0">
              <a:solidFill>
                <a:srgbClr val="FFC000"/>
              </a:solidFill>
              <a:cs typeface="0 Titr Bold" pitchFamily="2" charset="-78"/>
            </a:endParaRPr>
          </a:p>
        </p:txBody>
      </p:sp>
      <p:pic>
        <p:nvPicPr>
          <p:cNvPr id="3" name="Picture 2" descr="Image result for ‫بسم الله ال‬‎"/>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01532" y="188640"/>
            <a:ext cx="3155315" cy="2052955"/>
          </a:xfrm>
          <a:prstGeom prst="rect">
            <a:avLst/>
          </a:prstGeom>
          <a:noFill/>
          <a:ln>
            <a:noFill/>
          </a:ln>
        </p:spPr>
      </p:pic>
    </p:spTree>
    <p:extLst>
      <p:ext uri="{BB962C8B-B14F-4D97-AF65-F5344CB8AC3E}">
        <p14:creationId xmlns:p14="http://schemas.microsoft.com/office/powerpoint/2010/main" xmlns="" val="1776610564"/>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228600"/>
            <a:ext cx="8382000" cy="6019800"/>
          </a:xfrm>
        </p:spPr>
        <p:txBody>
          <a:bodyPr numCol="1">
            <a:noAutofit/>
          </a:bodyPr>
          <a:lstStyle/>
          <a:p>
            <a:pPr marL="0" indent="0" algn="r">
              <a:buNone/>
            </a:pPr>
            <a:r>
              <a:rPr lang="ar-SA" sz="1600" dirty="0">
                <a:latin typeface="Calibri" panose="020F0502020204030204" pitchFamily="34" charset="0"/>
                <a:ea typeface="Calibri" panose="020F0502020204030204" pitchFamily="34" charset="0"/>
                <a:cs typeface="Titr" pitchFamily="2" charset="-78"/>
              </a:rPr>
              <a:t>در برنامه چهارم نزدیک به </a:t>
            </a:r>
            <a:r>
              <a:rPr lang="fa-IR" sz="1600" dirty="0" smtClean="0">
                <a:latin typeface="Calibri" panose="020F0502020204030204" pitchFamily="34" charset="0"/>
                <a:ea typeface="Calibri" panose="020F0502020204030204" pitchFamily="34" charset="0"/>
                <a:cs typeface="Titr" pitchFamily="2" charset="-78"/>
              </a:rPr>
              <a:t>100 </a:t>
            </a:r>
            <a:r>
              <a:rPr lang="ar-SA" sz="1600" dirty="0">
                <a:latin typeface="Calibri" panose="020F0502020204030204" pitchFamily="34" charset="0"/>
                <a:ea typeface="Calibri" panose="020F0502020204030204" pitchFamily="34" charset="0"/>
                <a:cs typeface="Titr" pitchFamily="2" charset="-78"/>
              </a:rPr>
              <a:t>هزار واحد مسکونی ارزان قیمت با اقساط بلند </a:t>
            </a:r>
            <a:r>
              <a:rPr lang="ar-SA" sz="1600" dirty="0" smtClean="0">
                <a:latin typeface="Calibri" panose="020F0502020204030204" pitchFamily="34" charset="0"/>
                <a:ea typeface="Calibri" panose="020F0502020204030204" pitchFamily="34" charset="0"/>
                <a:cs typeface="Titr" pitchFamily="2" charset="-78"/>
              </a:rPr>
              <a:t>مدت در </a:t>
            </a:r>
            <a:r>
              <a:rPr lang="ar-SA" sz="1600" dirty="0">
                <a:latin typeface="Calibri" panose="020F0502020204030204" pitchFamily="34" charset="0"/>
                <a:ea typeface="Calibri" panose="020F0502020204030204" pitchFamily="34" charset="0"/>
                <a:cs typeface="Titr" pitchFamily="2" charset="-78"/>
              </a:rPr>
              <a:t>شکل آپارتمان و تعاون پیش‌بینی شد بعد از انقلاب برنامه تامین مسکن اقشار کم درآمد با تصویب قانون واگذاری زمین و مصالح ارزان و وام کم‌بهره شکل دیگری </a:t>
            </a:r>
            <a:r>
              <a:rPr lang="ar-SA" sz="1600" dirty="0" smtClean="0">
                <a:latin typeface="Calibri" panose="020F0502020204030204" pitchFamily="34" charset="0"/>
                <a:ea typeface="Calibri" panose="020F0502020204030204" pitchFamily="34" charset="0"/>
                <a:cs typeface="Titr" pitchFamily="2" charset="-78"/>
              </a:rPr>
              <a:t>گرفت</a:t>
            </a:r>
            <a:endParaRPr lang="fa-IR" sz="1600" dirty="0" smtClean="0">
              <a:latin typeface="Calibri" panose="020F0502020204030204" pitchFamily="34" charset="0"/>
              <a:ea typeface="Calibri" panose="020F0502020204030204" pitchFamily="34" charset="0"/>
              <a:cs typeface="Titr" pitchFamily="2" charset="-78"/>
            </a:endParaRPr>
          </a:p>
          <a:p>
            <a:pPr marL="0" indent="0" algn="r">
              <a:buNone/>
            </a:pPr>
            <a:r>
              <a:rPr lang="fa-IR" sz="1600" dirty="0" smtClean="0">
                <a:latin typeface="Calibri" panose="020F0502020204030204" pitchFamily="34" charset="0"/>
                <a:ea typeface="Calibri" panose="020F0502020204030204" pitchFamily="34" charset="0"/>
                <a:cs typeface="Titr" pitchFamily="2" charset="-78"/>
              </a:rPr>
              <a:t>سياست هاي مزبور تنها در دهه اول انقلاب اسلامي ادامه پیدا کرد و دولت از سال 1377 طرح</a:t>
            </a:r>
          </a:p>
          <a:p>
            <a:pPr marL="0" indent="0" algn="r">
              <a:buNone/>
            </a:pPr>
            <a:r>
              <a:rPr lang="fa-IR" sz="1600" dirty="0" smtClean="0">
                <a:latin typeface="Calibri" panose="020F0502020204030204" pitchFamily="34" charset="0"/>
                <a:ea typeface="Calibri" panose="020F0502020204030204" pitchFamily="34" charset="0"/>
                <a:cs typeface="Titr" pitchFamily="2" charset="-78"/>
              </a:rPr>
              <a:t>مسكن اجتماعي را با عنوان مسكن استيجاري به اجرا درآورد برنامه دوم توسعه اقتصادي اجتماعي ايران فعاليتهاي بخش غيردولتي مسكن را در سه بخش زير ارائه كرده است:</a:t>
            </a:r>
          </a:p>
          <a:p>
            <a:pPr marL="0" indent="0" algn="r">
              <a:buNone/>
            </a:pPr>
            <a:r>
              <a:rPr lang="fa-IR" sz="1600" dirty="0" smtClean="0">
                <a:latin typeface="Calibri" panose="020F0502020204030204" pitchFamily="34" charset="0"/>
                <a:ea typeface="Calibri" panose="020F0502020204030204" pitchFamily="34" charset="0"/>
                <a:cs typeface="Titr" pitchFamily="2" charset="-78"/>
              </a:rPr>
              <a:t>الف- مسكن آزاد: مسكن آزاد فاقد استانداردهاي الگوي مصرف است و دولت از آن هيچ گونه حمايتي به عمل نمي آورد.</a:t>
            </a:r>
          </a:p>
          <a:p>
            <a:pPr marL="0" indent="0" algn="r">
              <a:buNone/>
            </a:pPr>
            <a:r>
              <a:rPr lang="fa-IR" sz="1600" dirty="0" smtClean="0">
                <a:latin typeface="Calibri" panose="020F0502020204030204" pitchFamily="34" charset="0"/>
                <a:ea typeface="Calibri" panose="020F0502020204030204" pitchFamily="34" charset="0"/>
                <a:cs typeface="Titr" pitchFamily="2" charset="-78"/>
              </a:rPr>
              <a:t>ب- مسكن حمايت شده: مسكن حمايت شده بر اساس استانداردهاي الگوي مصرف احداث و دولت از آن حمايت ميكند.</a:t>
            </a:r>
          </a:p>
          <a:p>
            <a:pPr marL="0" indent="0" algn="r">
              <a:buNone/>
            </a:pPr>
            <a:r>
              <a:rPr lang="fa-IR" sz="1600" dirty="0" smtClean="0">
                <a:latin typeface="Calibri" panose="020F0502020204030204" pitchFamily="34" charset="0"/>
                <a:ea typeface="Calibri" panose="020F0502020204030204" pitchFamily="34" charset="0"/>
                <a:cs typeface="Titr" pitchFamily="2" charset="-78"/>
              </a:rPr>
              <a:t>ج- مسكن اجتماعي: اين نوع مسكن با مشاركت دولت و به منظور حمايت از گروههاي كم درآمد ايجاد مي گردد.</a:t>
            </a:r>
          </a:p>
          <a:p>
            <a:pPr marL="0" indent="0" algn="r">
              <a:buNone/>
            </a:pPr>
            <a:r>
              <a:rPr lang="fa-IR" sz="1600" dirty="0" smtClean="0">
                <a:latin typeface="Calibri" panose="020F0502020204030204" pitchFamily="34" charset="0"/>
                <a:ea typeface="Calibri" panose="020F0502020204030204" pitchFamily="34" charset="0"/>
                <a:cs typeface="Titr" pitchFamily="2" charset="-78"/>
              </a:rPr>
              <a:t>هدف ايجاد اين نوع مساكن، بر محور دو پارامتر قرار گرفته است: الف) حداقل امكانات قابل قبول، ب) قرار گرفتن در</a:t>
            </a:r>
          </a:p>
          <a:p>
            <a:pPr marL="0" indent="0" algn="r">
              <a:buNone/>
            </a:pPr>
            <a:r>
              <a:rPr lang="fa-IR" sz="1600" dirty="0" smtClean="0">
                <a:latin typeface="Calibri" panose="020F0502020204030204" pitchFamily="34" charset="0"/>
                <a:ea typeface="Calibri" panose="020F0502020204030204" pitchFamily="34" charset="0"/>
                <a:cs typeface="Titr" pitchFamily="2" charset="-78"/>
              </a:rPr>
              <a:t>سطحي پايين تر از استانداردهاي الگوي مصرف مسكن </a:t>
            </a:r>
          </a:p>
          <a:p>
            <a:pPr marL="0" indent="0" algn="r">
              <a:buNone/>
            </a:pPr>
            <a:r>
              <a:rPr lang="ar-SA" sz="1600" dirty="0" smtClean="0">
                <a:latin typeface="Calibri" panose="020F0502020204030204" pitchFamily="34" charset="0"/>
                <a:ea typeface="Calibri" panose="020F0502020204030204" pitchFamily="34" charset="0"/>
                <a:cs typeface="Titr" pitchFamily="2" charset="-78"/>
              </a:rPr>
              <a:t> </a:t>
            </a:r>
            <a:r>
              <a:rPr lang="fa-IR" sz="1600" dirty="0" smtClean="0">
                <a:latin typeface="Calibri" panose="020F0502020204030204" pitchFamily="34" charset="0"/>
                <a:ea typeface="Calibri" panose="020F0502020204030204" pitchFamily="34" charset="0"/>
                <a:cs typeface="Titr" pitchFamily="2" charset="-78"/>
              </a:rPr>
              <a:t>اماا طرح مسكن مهر تلاش نموده با ارائه زمينهاي ملي يا خريد زمين در حواشي شهرها به نرخ ارزان، سهم زمين را در هزينه مسكن مهر كاهش دهد و هزينه ي نهايي ساخت هر مترمربع مسكن را با قيمت حدود سه ميليون ريال به متقاضيان تحويل نمايد. گام ديگر دولت در كاهش قيمت زمين و مسكن ارائه وام هاي مسكن مهر به انبوه سازان مسكن با نرخ پايين بوده است. واحدهاي مسكن مهر باقطعه بندي در ابعاد 75 مترمربع و با نماهاي ساختماني تقريبا همسان د ر سراسر كشور طراحي گرديده اند؛ به</a:t>
            </a:r>
          </a:p>
          <a:p>
            <a:pPr marL="0" indent="0" algn="r">
              <a:buNone/>
            </a:pPr>
            <a:r>
              <a:rPr lang="fa-IR" sz="1600" dirty="0" smtClean="0">
                <a:latin typeface="Calibri" panose="020F0502020204030204" pitchFamily="34" charset="0"/>
                <a:ea typeface="Calibri" panose="020F0502020204030204" pitchFamily="34" charset="0"/>
                <a:cs typeface="Titr" pitchFamily="2" charset="-78"/>
              </a:rPr>
              <a:t>گونه اي كه در تمام شهرهايي كه داراي مسكن مهر هستند، اين پروژهها در نگاه اول قابل تشخيص هستند. لذا تقريباًمي توان گفت بين كيفيت واحدهاي مسكن مهرتفاوت عمده اي وجود ندارد و حتي متناسب با شرايط اقليمي وفرهنگي كشور تغيير چنداني در طراحي ديده نميشود. اما سنجش ميزان رضايت ساكنان پروژه هاي مسكن مهر مي تواند به ريشه يابي تفاوت هاي (ضعف ها و قوت ها)پروژه هاي اجرا شده كمك نمايد و گامي در جهت بهبودبرنامهر يزي مسكن در آينده باشد.</a:t>
            </a:r>
            <a:endParaRPr lang="en-US" sz="1600" dirty="0" smtClean="0">
              <a:latin typeface="Calibri" panose="020F0502020204030204" pitchFamily="34" charset="0"/>
              <a:ea typeface="Calibri" panose="020F0502020204030204" pitchFamily="34" charset="0"/>
              <a:cs typeface="Titr" pitchFamily="2" charset="-78"/>
            </a:endParaRPr>
          </a:p>
        </p:txBody>
      </p:sp>
    </p:spTree>
    <p:extLst>
      <p:ext uri="{BB962C8B-B14F-4D97-AF65-F5344CB8AC3E}">
        <p14:creationId xmlns:p14="http://schemas.microsoft.com/office/powerpoint/2010/main" xmlns="" val="46747493"/>
      </p:ext>
    </p:extLst>
  </p:cSld>
  <p:clrMapOvr>
    <a:masterClrMapping/>
  </p:clrMapOvr>
  <p:transition spd="slow">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873" y="290449"/>
            <a:ext cx="8332327" cy="5745163"/>
          </a:xfrm>
          <a:prstGeom prst="rect">
            <a:avLst/>
          </a:prstGeom>
        </p:spPr>
        <p:txBody>
          <a:bodyPr wrap="square">
            <a:spAutoFit/>
          </a:bodyPr>
          <a:lstStyle/>
          <a:p>
            <a:pPr algn="just">
              <a:lnSpc>
                <a:spcPct val="115000"/>
              </a:lnSpc>
              <a:spcAft>
                <a:spcPts val="1000"/>
              </a:spcAft>
            </a:pPr>
            <a:r>
              <a:rPr lang="ar-SA" sz="2000" dirty="0">
                <a:solidFill>
                  <a:srgbClr val="FF0000"/>
                </a:solidFill>
                <a:latin typeface="Calibri" panose="020F0502020204030204" pitchFamily="34" charset="0"/>
                <a:ea typeface="Calibri" panose="020F0502020204030204" pitchFamily="34" charset="0"/>
                <a:cs typeface="Titr" pitchFamily="2" charset="-78"/>
              </a:rPr>
              <a:t>روش شناسی پژوهش . </a:t>
            </a:r>
            <a:endParaRPr lang="en-US" sz="20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just"/>
            <a:r>
              <a:rPr lang="fa-IR" sz="1600" dirty="0" smtClean="0">
                <a:latin typeface="Calibri" panose="020F0502020204030204" pitchFamily="34" charset="0"/>
                <a:ea typeface="Calibri" panose="020F0502020204030204" pitchFamily="34" charset="0"/>
                <a:cs typeface="Titr" pitchFamily="2" charset="-78"/>
              </a:rPr>
              <a:t>در مرحله اول اين پژوهش از مطالعات كتابخانه اي به عنوان ابزار جمع آوري اطلاعات، روش تحقيق توصيفي و</a:t>
            </a:r>
          </a:p>
          <a:p>
            <a:pPr algn="just"/>
            <a:r>
              <a:rPr lang="fa-IR" sz="1600" dirty="0" smtClean="0">
                <a:latin typeface="Calibri" panose="020F0502020204030204" pitchFamily="34" charset="0"/>
                <a:ea typeface="Calibri" panose="020F0502020204030204" pitchFamily="34" charset="0"/>
                <a:cs typeface="Titr" pitchFamily="2" charset="-78"/>
              </a:rPr>
              <a:t>شيوه تحقيق مرور متون و منابع استفاده شده است. پس از مرور مفاهيم و تجارب موجود در زمينه مسكن اجتماعي و</a:t>
            </a:r>
          </a:p>
          <a:p>
            <a:pPr algn="just"/>
            <a:r>
              <a:rPr lang="fa-IR" sz="1600" dirty="0" smtClean="0">
                <a:latin typeface="Calibri" panose="020F0502020204030204" pitchFamily="34" charset="0"/>
                <a:ea typeface="Calibri" panose="020F0502020204030204" pitchFamily="34" charset="0"/>
                <a:cs typeface="Titr" pitchFamily="2" charset="-78"/>
              </a:rPr>
              <a:t>قابل استطاعت و عوامل مؤثر بر رضايت ساكنان، شاخصهاي رضايت از محيط مسكوني كه متناسب با شرايط زمينه اي و</a:t>
            </a:r>
          </a:p>
          <a:p>
            <a:pPr algn="just"/>
            <a:r>
              <a:rPr lang="fa-IR" sz="1600" dirty="0" smtClean="0">
                <a:latin typeface="Calibri" panose="020F0502020204030204" pitchFamily="34" charset="0"/>
                <a:ea typeface="Calibri" panose="020F0502020204030204" pitchFamily="34" charset="0"/>
                <a:cs typeface="Titr" pitchFamily="2" charset="-78"/>
              </a:rPr>
              <a:t>ويژگيهاي مسكن مهر باشند استخراج شدند. اين شاخصها و مؤلفههاي عيني سنجش ميزان رضايت ساكنان از مسكن</a:t>
            </a:r>
          </a:p>
          <a:p>
            <a:pPr algn="just"/>
            <a:r>
              <a:rPr lang="fa-IR" sz="1600" dirty="0" smtClean="0">
                <a:latin typeface="Calibri" panose="020F0502020204030204" pitchFamily="34" charset="0"/>
                <a:ea typeface="Calibri" panose="020F0502020204030204" pitchFamily="34" charset="0"/>
                <a:cs typeface="Titr" pitchFamily="2" charset="-78"/>
              </a:rPr>
              <a:t>مهر عبارتند از:</a:t>
            </a:r>
          </a:p>
          <a:p>
            <a:pPr algn="just"/>
            <a:r>
              <a:rPr lang="fa-IR" sz="1600" dirty="0" smtClean="0">
                <a:latin typeface="Calibri" panose="020F0502020204030204" pitchFamily="34" charset="0"/>
                <a:ea typeface="Calibri" panose="020F0502020204030204" pitchFamily="34" charset="0"/>
                <a:cs typeface="Titr" pitchFamily="2" charset="-78"/>
              </a:rPr>
              <a:t>ويژگي واحدهاي مسكوني: پلان واحد مسكوني، هزينه خريد واحد مسكوني، چشم انداز، تركيب نما و بلوك هاي</a:t>
            </a:r>
          </a:p>
          <a:p>
            <a:pPr algn="just"/>
            <a:r>
              <a:rPr lang="fa-IR" sz="1600" dirty="0" smtClean="0">
                <a:latin typeface="Calibri" panose="020F0502020204030204" pitchFamily="34" charset="0"/>
                <a:ea typeface="Calibri" panose="020F0502020204030204" pitchFamily="34" charset="0"/>
                <a:cs typeface="Titr" pitchFamily="2" charset="-78"/>
              </a:rPr>
              <a:t>ساختماني؛ سرويسهاي خدماتي: تأسيسات و تجهيزات، بهداشت محيط؛ تسهيلات عمومي: شبكه معابر و پاركينگ، فضاي سبز؛ محيط اجتماعي: امنيت، روابط همسايگي، اجتماع پذيري، بافت اجتماعي؛ و تسهيلات محله: مبلمان شهري، خوانايي.</a:t>
            </a:r>
          </a:p>
          <a:p>
            <a:pPr algn="just"/>
            <a:r>
              <a:rPr lang="fa-IR" sz="1600" dirty="0" smtClean="0">
                <a:latin typeface="Calibri" panose="020F0502020204030204" pitchFamily="34" charset="0"/>
                <a:ea typeface="Calibri" panose="020F0502020204030204" pitchFamily="34" charset="0"/>
                <a:cs typeface="Titr" pitchFamily="2" charset="-78"/>
              </a:rPr>
              <a:t>گويه هاي متناظر با شاخصهاي مذكور كه به سنجش هر شاخص ميپردازند در قالب جدول تحليلي شماره 2 ارائه</a:t>
            </a:r>
          </a:p>
          <a:p>
            <a:pPr algn="just"/>
            <a:r>
              <a:rPr lang="fa-IR" sz="1600" dirty="0" smtClean="0">
                <a:latin typeface="Calibri" panose="020F0502020204030204" pitchFamily="34" charset="0"/>
                <a:ea typeface="Calibri" panose="020F0502020204030204" pitchFamily="34" charset="0"/>
                <a:cs typeface="Titr" pitchFamily="2" charset="-78"/>
              </a:rPr>
              <a:t>شده اند. در مرحله بعد با استفاده از مطالعات ميداني به عنوان ابزار جمع آوري اطلاعات، از روش تحقيق پيمايشي</a:t>
            </a:r>
          </a:p>
          <a:p>
            <a:pPr algn="just"/>
            <a:r>
              <a:rPr lang="fa-IR" sz="1600" dirty="0" smtClean="0">
                <a:latin typeface="Calibri" panose="020F0502020204030204" pitchFamily="34" charset="0"/>
                <a:ea typeface="Calibri" panose="020F0502020204030204" pitchFamily="34" charset="0"/>
                <a:cs typeface="Titr" pitchFamily="2" charset="-78"/>
              </a:rPr>
              <a:t>براي انجام دادن مشاهدهها، جمع آوري دادههاي مورد نياز(شامل عكسها و نقشهها) و تنظيم پرسشنامه جهت</a:t>
            </a:r>
          </a:p>
          <a:p>
            <a:pPr algn="just"/>
            <a:r>
              <a:rPr lang="fa-IR" sz="1600" dirty="0" smtClean="0">
                <a:latin typeface="Calibri" panose="020F0502020204030204" pitchFamily="34" charset="0"/>
                <a:ea typeface="Calibri" panose="020F0502020204030204" pitchFamily="34" charset="0"/>
                <a:cs typeface="Titr" pitchFamily="2" charset="-78"/>
              </a:rPr>
              <a:t>سنجش رضايت ساكنان (عمدتاً در طيف پنج گزينه اي ليكرت) استفاده شدهاست. سپس با رويكردي مشاركت محور پرسشنامه هاي مذكور در ميان 237 نفر از سرپرستان خانوار واحدهاي مسكن مهر قم (به عنوان گروه نمونه از</a:t>
            </a:r>
          </a:p>
          <a:p>
            <a:pPr algn="just"/>
            <a:r>
              <a:rPr lang="fa-IR" sz="1600" dirty="0" smtClean="0">
                <a:latin typeface="Calibri" panose="020F0502020204030204" pitchFamily="34" charset="0"/>
                <a:ea typeface="Calibri" panose="020F0502020204030204" pitchFamily="34" charset="0"/>
                <a:cs typeface="Titr" pitchFamily="2" charset="-78"/>
              </a:rPr>
              <a:t>جامعه آماري) توزيع، تكميل و جمعآوري شده اند. در اد امه با كمك نرم افزارهاي </a:t>
            </a:r>
            <a:r>
              <a:rPr lang="en-US" sz="1600" dirty="0" smtClean="0">
                <a:latin typeface="Calibri" panose="020F0502020204030204" pitchFamily="34" charset="0"/>
                <a:ea typeface="Calibri" panose="020F0502020204030204" pitchFamily="34" charset="0"/>
                <a:cs typeface="Titr" pitchFamily="2" charset="-78"/>
              </a:rPr>
              <a:t>SPSS </a:t>
            </a:r>
            <a:r>
              <a:rPr lang="fa-IR" sz="1600" dirty="0" smtClean="0">
                <a:latin typeface="Calibri" panose="020F0502020204030204" pitchFamily="34" charset="0"/>
                <a:ea typeface="Calibri" panose="020F0502020204030204" pitchFamily="34" charset="0"/>
                <a:cs typeface="Titr" pitchFamily="2" charset="-78"/>
              </a:rPr>
              <a:t>و </a:t>
            </a:r>
            <a:r>
              <a:rPr lang="en-US" sz="1600" dirty="0" smtClean="0">
                <a:latin typeface="Calibri" panose="020F0502020204030204" pitchFamily="34" charset="0"/>
                <a:ea typeface="Calibri" panose="020F0502020204030204" pitchFamily="34" charset="0"/>
                <a:cs typeface="Titr" pitchFamily="2" charset="-78"/>
              </a:rPr>
              <a:t>Excel </a:t>
            </a:r>
            <a:r>
              <a:rPr lang="fa-IR" sz="1600" dirty="0" smtClean="0">
                <a:latin typeface="Calibri" panose="020F0502020204030204" pitchFamily="34" charset="0"/>
                <a:ea typeface="Calibri" panose="020F0502020204030204" pitchFamily="34" charset="0"/>
                <a:cs typeface="Titr" pitchFamily="2" charset="-78"/>
              </a:rPr>
              <a:t> شاخص های مورد نظر تأثيرگذار بر رضايت ساكنان تحليل شده و نتايج آن تشريح گرديده است.</a:t>
            </a:r>
            <a:r>
              <a:rPr lang="fa-IR" sz="1600" dirty="0" smtClean="0"/>
              <a:t> </a:t>
            </a:r>
            <a:r>
              <a:rPr lang="fa-IR" sz="1600" dirty="0" smtClean="0">
                <a:latin typeface="Calibri" panose="020F0502020204030204" pitchFamily="34" charset="0"/>
                <a:ea typeface="Calibri" panose="020F0502020204030204" pitchFamily="34" charset="0"/>
                <a:cs typeface="Titr" pitchFamily="2" charset="-78"/>
              </a:rPr>
              <a:t>ذكر اين نكته لازم است كه جهت كسب اطمينان از روايي پرسشنامه اين پژوهش، پرسشنامه مقدماتي بر مبناي بازخواني و تحليل مباني نظري پژوهشهاي قبلي تهيه شده و اعتبار آن از طريق تصديق مديران عالي رتبه و صاحبنظران(به صورت مصاحبه حضوري و پرسش و پاسخ شفاهي)بررسي شده است. همچنين در اين تحقيق پايايي پرسشنامه بر اساس محاسبه ضريب آلفاي كرونباخ سنجيده شده است كه مقدار آن برابر با 80 بودهاست كه نشان دهنده پايايي بالاي پرسشنامه اين پژوهش است.</a:t>
            </a:r>
          </a:p>
          <a:p>
            <a:pPr algn="just"/>
            <a:endParaRPr lang="en-US" sz="1600" dirty="0" smtClean="0">
              <a:latin typeface="Calibri" panose="020F0502020204030204" pitchFamily="34" charset="0"/>
              <a:ea typeface="Calibri" panose="020F0502020204030204" pitchFamily="34" charset="0"/>
              <a:cs typeface="Titr" pitchFamily="2" charset="-78"/>
            </a:endParaRPr>
          </a:p>
        </p:txBody>
      </p:sp>
    </p:spTree>
    <p:extLst>
      <p:ext uri="{BB962C8B-B14F-4D97-AF65-F5344CB8AC3E}">
        <p14:creationId xmlns:p14="http://schemas.microsoft.com/office/powerpoint/2010/main" xmlns="" val="1019664160"/>
      </p:ext>
    </p:extLst>
  </p:cSld>
  <p:clrMapOvr>
    <a:masterClrMapping/>
  </p:clrMapOvr>
  <p:transition spd="slow">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382000" cy="6172200"/>
          </a:xfrm>
        </p:spPr>
        <p:txBody>
          <a:bodyPr>
            <a:normAutofit/>
          </a:bodyPr>
          <a:lstStyle/>
          <a:p>
            <a:pPr marL="0" indent="0" algn="r">
              <a:lnSpc>
                <a:spcPct val="125000"/>
              </a:lnSpc>
              <a:spcAft>
                <a:spcPts val="1000"/>
              </a:spcAft>
              <a:buNone/>
            </a:pPr>
            <a:r>
              <a:rPr lang="ar-SA" sz="2200" dirty="0">
                <a:solidFill>
                  <a:srgbClr val="FF0000"/>
                </a:solidFill>
                <a:latin typeface="Calibri" panose="020F0502020204030204" pitchFamily="34" charset="0"/>
                <a:ea typeface="Calibri" panose="020F0502020204030204" pitchFamily="34" charset="0"/>
                <a:cs typeface="Titr" pitchFamily="2" charset="-78"/>
              </a:rPr>
              <a:t>ویژگی های مسکن مهر قم . </a:t>
            </a:r>
            <a:endParaRPr lang="en-US" sz="2200" dirty="0">
              <a:solidFill>
                <a:srgbClr val="FF0000"/>
              </a:solidFill>
              <a:latin typeface="Calibri" panose="020F0502020204030204" pitchFamily="34" charset="0"/>
              <a:ea typeface="Calibri" panose="020F0502020204030204" pitchFamily="34" charset="0"/>
              <a:cs typeface="Titr" pitchFamily="2" charset="-78"/>
            </a:endParaRPr>
          </a:p>
          <a:p>
            <a:pPr marL="0" indent="0" algn="r">
              <a:lnSpc>
                <a:spcPct val="125000"/>
              </a:lnSpc>
              <a:spcAft>
                <a:spcPts val="1000"/>
              </a:spcAft>
              <a:buNone/>
            </a:pPr>
            <a:r>
              <a:rPr lang="ar-SA" sz="2200" dirty="0">
                <a:latin typeface="Calibri" panose="020F0502020204030204" pitchFamily="34" charset="0"/>
                <a:ea typeface="Calibri" panose="020F0502020204030204" pitchFamily="34" charset="0"/>
                <a:cs typeface="Titr" pitchFamily="2" charset="-78"/>
              </a:rPr>
              <a:t>از نکات قابل تامل در این پروژه می توان به تنوع زیاد در کیفیت طراحی و اجرای بلوک ها و ساختمان ها اشاره کرد که متاثر از نظرات هیئت مدیره هر بلوک بوده است در این پروژه طراحی متقارن آپارتمان ها سبب شد ضروریات همچون آسایش ساکنین نظری و مناسب مورد غفلت واقع شده و کیفیت واحدها با هم تفاوت چشمگیری داشته باشد در ادامه به ویژگی های کلی پروژه مسکن مهر قم شاه شده . </a:t>
            </a:r>
            <a:endParaRPr lang="en-US" sz="2200" dirty="0">
              <a:latin typeface="Calibri" panose="020F0502020204030204" pitchFamily="34" charset="0"/>
              <a:ea typeface="Calibri" panose="020F0502020204030204" pitchFamily="34" charset="0"/>
              <a:cs typeface="Titr" pitchFamily="2" charset="-78"/>
            </a:endParaRPr>
          </a:p>
          <a:p>
            <a:pPr marL="0" indent="0" algn="r">
              <a:lnSpc>
                <a:spcPct val="125000"/>
              </a:lnSpc>
              <a:spcAft>
                <a:spcPts val="1000"/>
              </a:spcAft>
              <a:buNone/>
            </a:pPr>
            <a:r>
              <a:rPr lang="ar-SA" sz="2200" dirty="0">
                <a:latin typeface="Calibri" panose="020F0502020204030204" pitchFamily="34" charset="0"/>
                <a:ea typeface="Calibri" panose="020F0502020204030204" pitchFamily="34" charset="0"/>
                <a:cs typeface="Titr" pitchFamily="2" charset="-78"/>
              </a:rPr>
              <a:t>1- محوطه سازی و نورپردازی محیطی . </a:t>
            </a:r>
            <a:endParaRPr lang="en-US" sz="2200" dirty="0">
              <a:latin typeface="Calibri" panose="020F0502020204030204" pitchFamily="34" charset="0"/>
              <a:ea typeface="Calibri" panose="020F0502020204030204" pitchFamily="34" charset="0"/>
              <a:cs typeface="Titr" pitchFamily="2" charset="-78"/>
            </a:endParaRPr>
          </a:p>
          <a:p>
            <a:pPr marL="0" indent="0" algn="r">
              <a:lnSpc>
                <a:spcPct val="125000"/>
              </a:lnSpc>
              <a:spcAft>
                <a:spcPts val="1000"/>
              </a:spcAft>
              <a:buNone/>
            </a:pPr>
            <a:r>
              <a:rPr lang="ar-SA" sz="2200" dirty="0">
                <a:latin typeface="Calibri" panose="020F0502020204030204" pitchFamily="34" charset="0"/>
                <a:ea typeface="Calibri" panose="020F0502020204030204" pitchFamily="34" charset="0"/>
                <a:cs typeface="Titr" pitchFamily="2" charset="-78"/>
              </a:rPr>
              <a:t>که خود در بخش های زیر خلاصه شده است الف منبع نقطه ای با استفاده از چند لامپ در دو طرف دیواره ورودی . </a:t>
            </a:r>
            <a:endParaRPr lang="en-US" sz="2200" dirty="0">
              <a:latin typeface="Calibri" panose="020F0502020204030204" pitchFamily="34" charset="0"/>
              <a:ea typeface="Calibri" panose="020F0502020204030204" pitchFamily="34" charset="0"/>
              <a:cs typeface="Titr" pitchFamily="2" charset="-78"/>
            </a:endParaRPr>
          </a:p>
          <a:p>
            <a:pPr marL="0" indent="0" algn="r">
              <a:lnSpc>
                <a:spcPct val="125000"/>
              </a:lnSpc>
              <a:spcAft>
                <a:spcPts val="1000"/>
              </a:spcAft>
              <a:buNone/>
            </a:pPr>
            <a:r>
              <a:rPr lang="ar-SA" sz="2200" dirty="0">
                <a:latin typeface="Calibri" panose="020F0502020204030204" pitchFamily="34" charset="0"/>
                <a:ea typeface="Calibri" panose="020F0502020204030204" pitchFamily="34" charset="0"/>
                <a:cs typeface="Titr" pitchFamily="2" charset="-78"/>
              </a:rPr>
              <a:t>ب- نورپردازی تابلو نام مجموعه در کنار در ورودی ها </a:t>
            </a:r>
            <a:r>
              <a:rPr lang="ar-SA" dirty="0"/>
              <a:t>. </a:t>
            </a:r>
            <a:endParaRPr lang="fa-IR" dirty="0" smtClean="0"/>
          </a:p>
          <a:p>
            <a:pPr marL="0" indent="0" algn="r">
              <a:lnSpc>
                <a:spcPct val="125000"/>
              </a:lnSpc>
              <a:spcAft>
                <a:spcPts val="1000"/>
              </a:spcAft>
              <a:buNone/>
            </a:pPr>
            <a:r>
              <a:rPr lang="ar-SA" sz="2200" dirty="0">
                <a:latin typeface="Calibri" panose="020F0502020204030204" pitchFamily="34" charset="0"/>
                <a:ea typeface="Calibri" panose="020F0502020204030204" pitchFamily="34" charset="0"/>
                <a:cs typeface="Titr" pitchFamily="2" charset="-78"/>
              </a:rPr>
              <a:t>پیش فضا های ورودی با مقداری فضای سبز . </a:t>
            </a:r>
            <a:endParaRPr lang="en-US" sz="2200" dirty="0">
              <a:latin typeface="Calibri" panose="020F0502020204030204" pitchFamily="34" charset="0"/>
              <a:ea typeface="Calibri" panose="020F0502020204030204" pitchFamily="34" charset="0"/>
              <a:cs typeface="Titr" pitchFamily="2" charset="-78"/>
            </a:endParaRPr>
          </a:p>
          <a:p>
            <a:pPr marL="0" indent="0" algn="r">
              <a:lnSpc>
                <a:spcPct val="125000"/>
              </a:lnSpc>
              <a:spcAft>
                <a:spcPts val="1000"/>
              </a:spcAft>
              <a:buNone/>
            </a:pPr>
            <a:endParaRPr lang="en-US" dirty="0"/>
          </a:p>
        </p:txBody>
      </p:sp>
    </p:spTree>
    <p:extLst>
      <p:ext uri="{BB962C8B-B14F-4D97-AF65-F5344CB8AC3E}">
        <p14:creationId xmlns:p14="http://schemas.microsoft.com/office/powerpoint/2010/main" xmlns="" val="3988486530"/>
      </p:ext>
    </p:extLst>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274638"/>
            <a:ext cx="8305800" cy="6430962"/>
          </a:xfrm>
        </p:spPr>
        <p:txBody>
          <a:bodyPr>
            <a:noAutofit/>
          </a:bodyPr>
          <a:lstStyle/>
          <a:p>
            <a:pPr marL="36576" indent="0" algn="r">
              <a:buNone/>
            </a:pPr>
            <a:r>
              <a:rPr lang="ar-SA" sz="2800" dirty="0" smtClean="0">
                <a:solidFill>
                  <a:srgbClr val="FF0000"/>
                </a:solidFill>
                <a:cs typeface="B Nazanin" pitchFamily="2" charset="-78"/>
              </a:rPr>
              <a:t>وضعیت </a:t>
            </a:r>
            <a:r>
              <a:rPr lang="ar-SA" sz="2800" dirty="0">
                <a:solidFill>
                  <a:srgbClr val="FF0000"/>
                </a:solidFill>
                <a:cs typeface="B Nazanin" pitchFamily="2" charset="-78"/>
              </a:rPr>
              <a:t>شبکه معابر و پارکینگ . </a:t>
            </a:r>
            <a:endParaRPr lang="en-US" sz="2800" dirty="0">
              <a:solidFill>
                <a:srgbClr val="FF0000"/>
              </a:solidFill>
              <a:cs typeface="B Nazanin" pitchFamily="2" charset="-78"/>
            </a:endParaRPr>
          </a:p>
          <a:p>
            <a:pPr marL="36576" indent="0" algn="r">
              <a:buNone/>
            </a:pPr>
            <a:r>
              <a:rPr lang="ar-SA" sz="2800" dirty="0">
                <a:cs typeface="B Nazanin" pitchFamily="2" charset="-78"/>
              </a:rPr>
              <a:t>مشکلاتی نظیر تداخل راه های پیاده و سواره آسفالت نامناسب نبود پیاده روی مناسب عدم دسترسی به سرویس حمل و نقل عمومی نبود روشنایی کافی عرض کم معابر و غیره در این پروژه دیده می‌شود همچنین تقسیم بندی پارکینگ ها به تعداد کمتر از واحدها در فضای باز می باشد . </a:t>
            </a:r>
            <a:endParaRPr lang="en-US" sz="2800" dirty="0">
              <a:cs typeface="B Nazanin" pitchFamily="2" charset="-78"/>
            </a:endParaRPr>
          </a:p>
          <a:p>
            <a:pPr marL="36576" indent="0" algn="r">
              <a:buNone/>
            </a:pPr>
            <a:r>
              <a:rPr lang="ar-SA" sz="2800" dirty="0">
                <a:solidFill>
                  <a:srgbClr val="FF0000"/>
                </a:solidFill>
                <a:cs typeface="B Nazanin" pitchFamily="2" charset="-78"/>
              </a:rPr>
              <a:t>3- فضای تفریحی فضای سبز و فضای بازی کودکان . </a:t>
            </a:r>
            <a:endParaRPr lang="en-US" sz="2800" dirty="0">
              <a:solidFill>
                <a:srgbClr val="FF0000"/>
              </a:solidFill>
              <a:cs typeface="B Nazanin" pitchFamily="2" charset="-78"/>
            </a:endParaRPr>
          </a:p>
          <a:p>
            <a:pPr marL="36576" indent="0" algn="r">
              <a:buNone/>
            </a:pPr>
            <a:r>
              <a:rPr lang="fa-IR" sz="2800" dirty="0">
                <a:cs typeface="B Nazanin" pitchFamily="2" charset="-78"/>
              </a:rPr>
              <a:t>۹۰ </a:t>
            </a:r>
            <a:r>
              <a:rPr lang="ar-SA" sz="2800" dirty="0">
                <a:cs typeface="B Nazanin" pitchFamily="2" charset="-78"/>
              </a:rPr>
              <a:t>درصد واحدهای مسکن مهر قم فاقد این فضا و فضای آنها محدود به بلوار محطه محوطه‌ها شده است این امر ناشی از قوانین بهره برداری بیشتر از سطح اشغال و حداقل‌های ضوابط و استانداردها ست فضاهای بازی کودکان در کنار مسجد و مجموعه ورزشی ساکن شهر پردیسان فضای نسبتا مناسب از مهمترین فضای تفریحی بین مرکز شهر و مسکن شهر قم بوستان علوی به عنوان فضای سبز شهری پذیرای ساکنین شهر قم می باشد</a:t>
            </a:r>
            <a:endParaRPr lang="en-US" sz="2800" dirty="0">
              <a:cs typeface="B Nazanin" pitchFamily="2" charset="-78"/>
            </a:endParaRPr>
          </a:p>
        </p:txBody>
      </p:sp>
    </p:spTree>
    <p:extLst>
      <p:ext uri="{BB962C8B-B14F-4D97-AF65-F5344CB8AC3E}">
        <p14:creationId xmlns:p14="http://schemas.microsoft.com/office/powerpoint/2010/main" xmlns="" val="278654200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86528"/>
          </a:xfrm>
          <a:prstGeom prst="rect">
            <a:avLst/>
          </a:prstGeom>
        </p:spPr>
        <p:txBody>
          <a:bodyPr wrap="square">
            <a:spAutoFit/>
          </a:bodyPr>
          <a:lstStyle/>
          <a:p>
            <a:r>
              <a:rPr lang="fa-IR" dirty="0" smtClean="0">
                <a:solidFill>
                  <a:srgbClr val="FF0000"/>
                </a:solidFill>
              </a:rPr>
              <a:t>۴</a:t>
            </a:r>
            <a:r>
              <a:rPr lang="fa-IR" sz="2800" dirty="0">
                <a:cs typeface="B Nazanin" pitchFamily="2" charset="-78"/>
              </a:rPr>
              <a:t> </a:t>
            </a:r>
            <a:r>
              <a:rPr lang="ar-SA" sz="2800" dirty="0">
                <a:solidFill>
                  <a:srgbClr val="FF0000"/>
                </a:solidFill>
                <a:cs typeface="B Nazanin" pitchFamily="2" charset="-78"/>
              </a:rPr>
              <a:t>کیفیت نما . </a:t>
            </a:r>
            <a:endParaRPr lang="en-US" sz="2800" dirty="0">
              <a:solidFill>
                <a:srgbClr val="FF0000"/>
              </a:solidFill>
              <a:cs typeface="B Nazanin" pitchFamily="2" charset="-78"/>
            </a:endParaRPr>
          </a:p>
          <a:p>
            <a:r>
              <a:rPr lang="ar-SA" sz="2800" dirty="0">
                <a:cs typeface="B Nazanin" pitchFamily="2" charset="-78"/>
              </a:rPr>
              <a:t>نما های مسکن مهر قم شامل مجموعه ای از مصالح رایج در بخش ساختمان است مانند آجر سیمان سنگ سرامیک نمای کامپوزیت کیفیت اجرای مواردی همچون سنگ در بسیاری موارد بدون رعایت اصول فنی ساختمان بود که بیشتر آنها ریزش کرده اند .</a:t>
            </a:r>
            <a:endParaRPr lang="en-US" sz="2800" dirty="0">
              <a:cs typeface="B Nazanin" pitchFamily="2" charset="-78"/>
            </a:endParaRPr>
          </a:p>
          <a:p>
            <a:r>
              <a:rPr lang="ar-SA" sz="2800" dirty="0">
                <a:solidFill>
                  <a:srgbClr val="FF0000"/>
                </a:solidFill>
                <a:cs typeface="B Nazanin" pitchFamily="2" charset="-78"/>
              </a:rPr>
              <a:t>وضعیت کاربردی و خدمات شهری سایت مسکن مهر</a:t>
            </a:r>
            <a:r>
              <a:rPr lang="en-US" sz="2800" dirty="0">
                <a:solidFill>
                  <a:srgbClr val="FF0000"/>
                </a:solidFill>
                <a:cs typeface="B Nazanin" pitchFamily="2" charset="-78"/>
              </a:rPr>
              <a:t> . </a:t>
            </a:r>
          </a:p>
          <a:p>
            <a:r>
              <a:rPr lang="ar-SA" sz="2800" dirty="0">
                <a:cs typeface="B Nazanin" pitchFamily="2" charset="-78"/>
              </a:rPr>
              <a:t>از مهمترین معضلات مسکن مهر عدم پیش‌بینی خدمات اولیه شهری است فضاهایی همچون واحدهای تجاری خود از کانتکس ها برای تامین ضروریات اولیه روزمره استفاده شده ایجاد بازار روز با مشارکت شهرداری و سازمان میادین انجام شده با اجرای طرح مسکن مهر و افزایش جمعیت و ناکافی بودن مراکز تجاری شهرک پردیسان شهروندان مجبورند با هزینه بالا به مرکز شهر مراجعه کنند که خود باعث افزایش سفرهای شهری، ترافیک شده است</a:t>
            </a:r>
            <a:r>
              <a:rPr lang="en-US" sz="2800" dirty="0">
                <a:cs typeface="B Nazanin" pitchFamily="2" charset="-78"/>
              </a:rPr>
              <a:t> . </a:t>
            </a:r>
          </a:p>
          <a:p>
            <a:r>
              <a:rPr lang="ar-SA" sz="2800" dirty="0">
                <a:cs typeface="B Nazanin" pitchFamily="2" charset="-78"/>
              </a:rPr>
              <a:t>به علاوه نیاز به زیرساخت های فرهنگی رفاهی مذهبی و بهداشتی به شدت در این منطقه احساس می‌شود که اخیراً اقدامات خوبی در این راستا انجام شده است از جمله کلنگ‌زنی یک بیمارستان تاسیس 8 مسجد ساخت </a:t>
            </a:r>
            <a:r>
              <a:rPr lang="fa-IR" sz="2800" dirty="0">
                <a:cs typeface="B Nazanin" pitchFamily="2" charset="-78"/>
              </a:rPr>
              <a:t>۱۲ </a:t>
            </a:r>
            <a:r>
              <a:rPr lang="ar-SA" sz="2800" dirty="0">
                <a:cs typeface="B Nazanin" pitchFamily="2" charset="-78"/>
              </a:rPr>
              <a:t>مدرسه اردوگاه قرآنی و نخستین مجتمع فرهنگی و هنری منطقه</a:t>
            </a:r>
            <a:r>
              <a:rPr lang="ar-SA" sz="2800" dirty="0" smtClean="0">
                <a:cs typeface="B Nazanin" pitchFamily="2" charset="-78"/>
              </a:rPr>
              <a:t>.</a:t>
            </a:r>
            <a:endParaRPr lang="en-US" sz="2800" dirty="0">
              <a:cs typeface="B Nazanin" pitchFamily="2" charset="-78"/>
            </a:endParaRPr>
          </a:p>
        </p:txBody>
      </p:sp>
    </p:spTree>
    <p:extLst>
      <p:ext uri="{BB962C8B-B14F-4D97-AF65-F5344CB8AC3E}">
        <p14:creationId xmlns:p14="http://schemas.microsoft.com/office/powerpoint/2010/main" xmlns="" val="347914515"/>
      </p:ext>
    </p:extLst>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04800"/>
            <a:ext cx="7924800" cy="1066800"/>
          </a:xfrm>
        </p:spPr>
        <p:txBody>
          <a:bodyPr>
            <a:normAutofit fontScale="85000" lnSpcReduction="20000"/>
          </a:bodyPr>
          <a:lstStyle/>
          <a:p>
            <a:pPr marL="36576" indent="0">
              <a:buNone/>
            </a:pPr>
            <a:r>
              <a:rPr lang="ar-SA" sz="2800" dirty="0">
                <a:solidFill>
                  <a:srgbClr val="FF0000"/>
                </a:solidFill>
                <a:cs typeface="B Nazanin" pitchFamily="2" charset="-78"/>
              </a:rPr>
              <a:t>بحث و تحلیل داده ها</a:t>
            </a:r>
            <a:r>
              <a:rPr lang="en-US" sz="2800" dirty="0">
                <a:solidFill>
                  <a:srgbClr val="FF0000"/>
                </a:solidFill>
                <a:cs typeface="B Nazanin" pitchFamily="2" charset="-78"/>
              </a:rPr>
              <a:t> </a:t>
            </a:r>
            <a:r>
              <a:rPr lang="en-US" sz="2800" dirty="0">
                <a:cs typeface="B Nazanin" pitchFamily="2" charset="-78"/>
              </a:rPr>
              <a:t>. </a:t>
            </a:r>
          </a:p>
          <a:p>
            <a:pPr marL="36576" indent="0">
              <a:buNone/>
            </a:pPr>
            <a:r>
              <a:rPr lang="ar-SA" sz="2800" dirty="0">
                <a:cs typeface="B Nazanin" pitchFamily="2" charset="-78"/>
              </a:rPr>
              <a:t>پس از تحلیل و ارزیابی داده های پرسشنامه های جمع آوری شده از بین ساکنان مسکن مهر آمارهای تحلیلی تبیین گردید</a:t>
            </a:r>
            <a:r>
              <a:rPr lang="en-US" sz="2800" dirty="0">
                <a:cs typeface="B Nazanin" pitchFamily="2" charset="-78"/>
              </a:rPr>
              <a:t> . </a:t>
            </a:r>
          </a:p>
          <a:p>
            <a:endParaRPr lang="fa-IR" dirty="0"/>
          </a:p>
        </p:txBody>
      </p:sp>
      <p:sp>
        <p:nvSpPr>
          <p:cNvPr id="5" name="Rectangle 4"/>
          <p:cNvSpPr/>
          <p:nvPr/>
        </p:nvSpPr>
        <p:spPr>
          <a:xfrm>
            <a:off x="1295400" y="1752600"/>
            <a:ext cx="7543800" cy="369332"/>
          </a:xfrm>
          <a:prstGeom prst="rect">
            <a:avLst/>
          </a:prstGeom>
          <a:ln>
            <a:solidFill>
              <a:schemeClr val="accent1"/>
            </a:solidFill>
          </a:ln>
        </p:spPr>
        <p:txBody>
          <a:bodyPr wrap="square">
            <a:spAutoFit/>
          </a:bodyPr>
          <a:lstStyle/>
          <a:p>
            <a:pPr algn="just"/>
            <a:endParaRPr lang="fa-IR"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371600"/>
            <a:ext cx="9144000" cy="5334000"/>
          </a:xfrm>
          <a:prstGeom prst="rect">
            <a:avLst/>
          </a:prstGeom>
        </p:spPr>
      </p:pic>
    </p:spTree>
    <p:extLst>
      <p:ext uri="{BB962C8B-B14F-4D97-AF65-F5344CB8AC3E}">
        <p14:creationId xmlns:p14="http://schemas.microsoft.com/office/powerpoint/2010/main" xmlns="" val="300632325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152400" y="0"/>
            <a:ext cx="8763000" cy="6858000"/>
          </a:xfrm>
        </p:spPr>
      </p:pic>
    </p:spTree>
    <p:extLst>
      <p:ext uri="{BB962C8B-B14F-4D97-AF65-F5344CB8AC3E}">
        <p14:creationId xmlns:p14="http://schemas.microsoft.com/office/powerpoint/2010/main" xmlns="" val="345243778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279025705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0" y="0"/>
            <a:ext cx="8991599" cy="6858000"/>
          </a:xfrm>
        </p:spPr>
      </p:pic>
    </p:spTree>
    <p:extLst>
      <p:ext uri="{BB962C8B-B14F-4D97-AF65-F5344CB8AC3E}">
        <p14:creationId xmlns:p14="http://schemas.microsoft.com/office/powerpoint/2010/main" xmlns="" val="216048531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152400" y="0"/>
            <a:ext cx="8686800" cy="6629400"/>
          </a:xfrm>
        </p:spPr>
      </p:pic>
    </p:spTree>
    <p:extLst>
      <p:ext uri="{BB962C8B-B14F-4D97-AF65-F5344CB8AC3E}">
        <p14:creationId xmlns:p14="http://schemas.microsoft.com/office/powerpoint/2010/main" xmlns="" val="263615637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305800" cy="6096000"/>
          </a:xfrm>
        </p:spPr>
        <p:txBody>
          <a:bodyPr>
            <a:noAutofit/>
          </a:bodyPr>
          <a:lstStyle/>
          <a:p>
            <a:pPr marL="36576" indent="0" algn="r">
              <a:buNone/>
            </a:pPr>
            <a:r>
              <a:rPr lang="fa-IR" sz="2200" dirty="0" smtClean="0">
                <a:solidFill>
                  <a:srgbClr val="FF0000"/>
                </a:solidFill>
                <a:latin typeface="Calibri" panose="020F0502020204030204" pitchFamily="34" charset="0"/>
                <a:ea typeface="Calibri" panose="020F0502020204030204" pitchFamily="34" charset="0"/>
                <a:cs typeface="Titr" pitchFamily="2" charset="-78"/>
              </a:rPr>
              <a:t>چکیده</a:t>
            </a:r>
          </a:p>
          <a:p>
            <a:pPr marL="36576" indent="0" algn="r">
              <a:buNone/>
            </a:pPr>
            <a:r>
              <a:rPr lang="fa-IR" sz="2000" dirty="0" smtClean="0">
                <a:latin typeface="Calibri" panose="020F0502020204030204" pitchFamily="34" charset="0"/>
                <a:ea typeface="Calibri" panose="020F0502020204030204" pitchFamily="34" charset="0"/>
                <a:cs typeface="Titr" pitchFamily="2" charset="-78"/>
              </a:rPr>
              <a:t>در </a:t>
            </a:r>
            <a:r>
              <a:rPr lang="fa-IR" sz="2000" dirty="0">
                <a:latin typeface="Calibri" panose="020F0502020204030204" pitchFamily="34" charset="0"/>
                <a:ea typeface="Calibri" panose="020F0502020204030204" pitchFamily="34" charset="0"/>
                <a:cs typeface="Titr" pitchFamily="2" charset="-78"/>
              </a:rPr>
              <a:t>ایران باآغاز به کار دولت نهم و اعمال سیاست‌های توسعه مسکن اجتماعی موضوع مسکن مهر در دستور کار قرار گرفت و با توجه به سابقه بی مسکنی و بد مسکنی ساکنان مسکن مهر، این پژوهش به دنبال تحلیل رضایت نسبی یا به عبارتی رضایت کاذب شهروندان ساکن در واحدهای مسکن مهر با وجود اطلاع از مشکلات و محدودیت‌های محیط است.این رو فرضیه اصلی پژوهش در قالب این گزاره خلاصه شده است که ((به نظر می‌رسد ساکنان مسکن مهر علی رغم آگاهی از وجود مشکلات و محدودیت‌های موجود در مجموع سکونت در مسکن مهر رضایت دارند)) به منظور تحقیق در صحت فرضیه ابتدا با استفاده از روش تحقیق توصیفی- تحلیلی، شاخص ها و مولفه های عینی رضایت از محیط مسکن و گویه های متناظر با هر مولفه استخراج گردیند که عبارت است از امنیت، تاسیسات و تجهیزات، شبکه معابر و پارکینگ، بهداشت محیط،پلان واحد مسکونی روابط همسایگی خوانایی، اجتماع پذیری ،مبلمان شهری بافت اجتماعی هزینه خرید واحد مسکونی ترکیب نما و بلوکهای ساختمان چشم انداز و فضای سبز. در ادامه مسکن مهر قم به عنوان مطالعه موردی انتخاب و پس از تحلیل ویژگی های اولیه سایت مذکور ،پرسشنامه جهت سنجش میزان رضایت ساکنان( عمدتاً در طیف لیکرت) تنظیم شده و این پرسش نامه از سوی متخصصان تایید وپایایی با آلفای کرونباخ ۸۰ درصد تصدیق شد. حجم نمونه پژوهش( بر اساس فرمول کوکران ۲۳۷) نفر از سرپرستان خانواده های ساکن مسکن مهر قم بوده اند </a:t>
            </a:r>
            <a:r>
              <a:rPr lang="fa-IR" sz="2200" dirty="0">
                <a:latin typeface="Calibri" panose="020F0502020204030204" pitchFamily="34" charset="0"/>
                <a:ea typeface="Calibri" panose="020F0502020204030204" pitchFamily="34" charset="0"/>
                <a:cs typeface="Titr" pitchFamily="2" charset="-78"/>
              </a:rPr>
              <a:t>.</a:t>
            </a:r>
            <a:endParaRPr lang="en-US" sz="2200" dirty="0">
              <a:latin typeface="Calibri" panose="020F0502020204030204" pitchFamily="34" charset="0"/>
              <a:ea typeface="Calibri" panose="020F0502020204030204" pitchFamily="34" charset="0"/>
              <a:cs typeface="Titr" pitchFamily="2" charset="-78"/>
            </a:endParaRPr>
          </a:p>
        </p:txBody>
      </p:sp>
    </p:spTree>
    <p:extLst>
      <p:ext uri="{BB962C8B-B14F-4D97-AF65-F5344CB8AC3E}">
        <p14:creationId xmlns:p14="http://schemas.microsoft.com/office/powerpoint/2010/main" xmlns="" val="4188833866"/>
      </p:ext>
    </p:extLst>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0" y="-152400"/>
            <a:ext cx="9144000" cy="7010400"/>
          </a:xfrm>
        </p:spPr>
      </p:pic>
    </p:spTree>
    <p:extLst>
      <p:ext uri="{BB962C8B-B14F-4D97-AF65-F5344CB8AC3E}">
        <p14:creationId xmlns:p14="http://schemas.microsoft.com/office/powerpoint/2010/main" xmlns="" val="45207668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381000"/>
            <a:ext cx="7467600" cy="6248400"/>
          </a:xfrm>
        </p:spPr>
        <p:txBody>
          <a:bodyPr>
            <a:normAutofit fontScale="62500" lnSpcReduction="20000"/>
          </a:bodyPr>
          <a:lstStyle/>
          <a:p>
            <a:pPr marL="36576" indent="0" algn="r">
              <a:buNone/>
            </a:pPr>
            <a:r>
              <a:rPr lang="ar-SA" sz="3600" dirty="0">
                <a:solidFill>
                  <a:srgbClr val="FF0000"/>
                </a:solidFill>
                <a:cs typeface="B Nazanin" pitchFamily="2" charset="-78"/>
              </a:rPr>
              <a:t>نتیجه گیری</a:t>
            </a:r>
            <a:r>
              <a:rPr lang="en-US" sz="3600" dirty="0">
                <a:solidFill>
                  <a:srgbClr val="FF0000"/>
                </a:solidFill>
                <a:cs typeface="B Nazanin" pitchFamily="2" charset="-78"/>
              </a:rPr>
              <a:t> . </a:t>
            </a:r>
          </a:p>
          <a:p>
            <a:pPr marL="36576" indent="0" algn="r">
              <a:buNone/>
            </a:pPr>
            <a:r>
              <a:rPr lang="ar-SA" sz="4000" dirty="0">
                <a:cs typeface="B Nazanin" pitchFamily="2" charset="-78"/>
              </a:rPr>
              <a:t>مسکن مهر صرف نظر از ضعف‌ها و قوت‌های آن با توجه به حجم  عظیم ساخت و ساز در کل کشور یک رخداد بزرگ در تاریخ معماری و شهرسازی کشور بوده و نیازمند مطالعات و نقدهای بسیاری است</a:t>
            </a:r>
            <a:r>
              <a:rPr lang="en-US" sz="4000" dirty="0">
                <a:cs typeface="B Nazanin" pitchFamily="2" charset="-78"/>
              </a:rPr>
              <a:t> . </a:t>
            </a:r>
          </a:p>
          <a:p>
            <a:pPr marL="36576" indent="0" algn="r">
              <a:buNone/>
            </a:pPr>
            <a:r>
              <a:rPr lang="ar-SA" sz="4000" dirty="0">
                <a:cs typeface="B Nazanin" pitchFamily="2" charset="-78"/>
              </a:rPr>
              <a:t>اما عدم نیازسنجی ساکنان آن سبب اتلاف منابع انرژی می شود</a:t>
            </a:r>
            <a:r>
              <a:rPr lang="en-US" sz="4000" dirty="0">
                <a:cs typeface="B Nazanin" pitchFamily="2" charset="-78"/>
              </a:rPr>
              <a:t> . </a:t>
            </a:r>
          </a:p>
          <a:p>
            <a:pPr marL="36576" indent="0" algn="r">
              <a:buNone/>
            </a:pPr>
            <a:r>
              <a:rPr lang="ar-SA" sz="4000" dirty="0">
                <a:cs typeface="B Nazanin" pitchFamily="2" charset="-78"/>
              </a:rPr>
              <a:t>نورپردازی کف سازی مبلمان شهری مناسب و تامین نیازهای فضاهای سبز فضای اجتماع پذیر</a:t>
            </a:r>
            <a:r>
              <a:rPr lang="en-US" sz="4000" dirty="0">
                <a:cs typeface="B Nazanin" pitchFamily="2" charset="-78"/>
              </a:rPr>
              <a:t> . </a:t>
            </a:r>
          </a:p>
          <a:p>
            <a:pPr marL="36576" indent="0" algn="r">
              <a:buNone/>
            </a:pPr>
            <a:r>
              <a:rPr lang="ar-SA" sz="4000" dirty="0">
                <a:cs typeface="B Nazanin" pitchFamily="2" charset="-78"/>
              </a:rPr>
              <a:t>و گذران اوقات فراغت با توجه به تنوع فرهنگی ساکنان مشکلاتی را در ایجاد روابط همسایگی و انسجام بافت محلی به وجود آورده است</a:t>
            </a:r>
            <a:r>
              <a:rPr lang="en-US" sz="4000" dirty="0">
                <a:cs typeface="B Nazanin" pitchFamily="2" charset="-78"/>
              </a:rPr>
              <a:t> </a:t>
            </a:r>
            <a:r>
              <a:rPr lang="ar-SA" sz="4000" dirty="0">
                <a:cs typeface="B Nazanin" pitchFamily="2" charset="-78"/>
              </a:rPr>
              <a:t>مهمتر از عوامل فیزیکی مطرح شده بر اساس نظریات ساکنان عدم رضایت آنان از جداسازی ایشان از بافت اصلی شهر قم</a:t>
            </a:r>
            <a:r>
              <a:rPr lang="en-US" sz="4000" dirty="0">
                <a:cs typeface="B Nazanin" pitchFamily="2" charset="-78"/>
              </a:rPr>
              <a:t> . </a:t>
            </a:r>
          </a:p>
          <a:p>
            <a:pPr marL="36576" indent="0" algn="r">
              <a:buNone/>
            </a:pPr>
            <a:r>
              <a:rPr lang="ar-SA" sz="4000" dirty="0">
                <a:cs typeface="B Nazanin" pitchFamily="2" charset="-78"/>
              </a:rPr>
              <a:t>و بر چسب خوردن ایشان تحت عنوان ساکنان مسکن اجتماعی تحت حمایت دولت است درصد زیادی از ساکنان از سکونت در این واحدها راضی بوده اما با توجه به پیشینه ایشان که باید بدمسکن یا بی مسکن بوده اما نمی‌توان گفت این رضایت به نوعی رضایت کاذب است</a:t>
            </a:r>
            <a:r>
              <a:rPr lang="en-US" sz="4000" dirty="0">
                <a:cs typeface="B Nazanin" pitchFamily="2" charset="-78"/>
              </a:rPr>
              <a:t> . </a:t>
            </a:r>
          </a:p>
          <a:p>
            <a:pPr marL="36576" indent="0" algn="r">
              <a:buNone/>
            </a:pPr>
            <a:r>
              <a:rPr lang="en-US" sz="4000" dirty="0">
                <a:cs typeface="B Nazanin" pitchFamily="2" charset="-78"/>
              </a:rPr>
              <a:t>. </a:t>
            </a:r>
          </a:p>
          <a:p>
            <a:pPr algn="r"/>
            <a:endParaRPr lang="fa-IR" dirty="0"/>
          </a:p>
        </p:txBody>
      </p:sp>
    </p:spTree>
    <p:extLst>
      <p:ext uri="{BB962C8B-B14F-4D97-AF65-F5344CB8AC3E}">
        <p14:creationId xmlns:p14="http://schemas.microsoft.com/office/powerpoint/2010/main" xmlns="" val="93751184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382000" cy="5668963"/>
          </a:xfrm>
        </p:spPr>
        <p:txBody>
          <a:bodyPr>
            <a:normAutofit/>
          </a:bodyPr>
          <a:lstStyle/>
          <a:p>
            <a:pPr algn="r">
              <a:lnSpc>
                <a:spcPct val="120000"/>
              </a:lnSpc>
            </a:pPr>
            <a:r>
              <a:rPr lang="ar-SA" dirty="0">
                <a:cs typeface="B Titr" panose="00000700000000000000" pitchFamily="2" charset="-78"/>
              </a:rPr>
              <a:t>راهکارهای پیشنهادی جهت رفع کمبود های شناسایی شده</a:t>
            </a:r>
            <a:r>
              <a:rPr lang="en-US" dirty="0">
                <a:cs typeface="B Titr" panose="00000700000000000000" pitchFamily="2" charset="-78"/>
              </a:rPr>
              <a:t> . </a:t>
            </a:r>
          </a:p>
          <a:p>
            <a:pPr algn="r">
              <a:lnSpc>
                <a:spcPct val="120000"/>
              </a:lnSpc>
            </a:pPr>
            <a:r>
              <a:rPr lang="ar-SA" dirty="0">
                <a:cs typeface="B Titr" panose="00000700000000000000" pitchFamily="2" charset="-78"/>
              </a:rPr>
              <a:t>1- تامین نورپردازی محله در شب</a:t>
            </a:r>
            <a:r>
              <a:rPr lang="en-US" dirty="0">
                <a:cs typeface="B Titr" panose="00000700000000000000" pitchFamily="2" charset="-78"/>
              </a:rPr>
              <a:t> . </a:t>
            </a:r>
          </a:p>
          <a:p>
            <a:pPr algn="r">
              <a:lnSpc>
                <a:spcPct val="120000"/>
              </a:lnSpc>
            </a:pPr>
            <a:r>
              <a:rPr lang="fa-IR" dirty="0">
                <a:cs typeface="B Titr" panose="00000700000000000000" pitchFamily="2" charset="-78"/>
              </a:rPr>
              <a:t>۲ </a:t>
            </a:r>
            <a:r>
              <a:rPr lang="ar-SA" dirty="0">
                <a:cs typeface="B Titr" panose="00000700000000000000" pitchFamily="2" charset="-78"/>
              </a:rPr>
              <a:t>تقویت سیستم دفع فاضلاب</a:t>
            </a:r>
            <a:r>
              <a:rPr lang="en-US" dirty="0">
                <a:cs typeface="B Titr" panose="00000700000000000000" pitchFamily="2" charset="-78"/>
              </a:rPr>
              <a:t> . </a:t>
            </a:r>
          </a:p>
          <a:p>
            <a:pPr algn="r">
              <a:lnSpc>
                <a:spcPct val="120000"/>
              </a:lnSpc>
            </a:pPr>
            <a:r>
              <a:rPr lang="fa-IR" dirty="0">
                <a:cs typeface="B Titr" panose="00000700000000000000" pitchFamily="2" charset="-78"/>
              </a:rPr>
              <a:t>۳ </a:t>
            </a:r>
            <a:r>
              <a:rPr lang="ar-SA" dirty="0">
                <a:cs typeface="B Titr" panose="00000700000000000000" pitchFamily="2" charset="-78"/>
              </a:rPr>
              <a:t>افزایش و بهبود امکان حمل و نقل عمومی به مرکز شهر قم و همچنین مدارس</a:t>
            </a:r>
            <a:r>
              <a:rPr lang="en-US" dirty="0">
                <a:cs typeface="B Titr" panose="00000700000000000000" pitchFamily="2" charset="-78"/>
              </a:rPr>
              <a:t> . </a:t>
            </a:r>
          </a:p>
          <a:p>
            <a:pPr algn="r">
              <a:lnSpc>
                <a:spcPct val="120000"/>
              </a:lnSpc>
            </a:pPr>
            <a:r>
              <a:rPr lang="fa-IR" dirty="0">
                <a:cs typeface="B Titr" panose="00000700000000000000" pitchFamily="2" charset="-78"/>
              </a:rPr>
              <a:t>۴ </a:t>
            </a:r>
            <a:r>
              <a:rPr lang="ar-SA" dirty="0">
                <a:cs typeface="B Titr" panose="00000700000000000000" pitchFamily="2" charset="-78"/>
              </a:rPr>
              <a:t>عریض کردن و بهبود کیفیت معابر</a:t>
            </a:r>
            <a:r>
              <a:rPr lang="en-US" dirty="0">
                <a:cs typeface="B Titr" panose="00000700000000000000" pitchFamily="2" charset="-78"/>
              </a:rPr>
              <a:t> . </a:t>
            </a:r>
          </a:p>
          <a:p>
            <a:pPr algn="r">
              <a:lnSpc>
                <a:spcPct val="120000"/>
              </a:lnSpc>
            </a:pPr>
            <a:r>
              <a:rPr lang="ar-SA" dirty="0">
                <a:cs typeface="B Titr" panose="00000700000000000000" pitchFamily="2" charset="-78"/>
              </a:rPr>
              <a:t>5- تفکیک پیاده رو از خیابان به وسیله تغییر در کف سازی</a:t>
            </a:r>
            <a:r>
              <a:rPr lang="en-US" dirty="0">
                <a:cs typeface="B Titr" panose="00000700000000000000" pitchFamily="2" charset="-78"/>
              </a:rPr>
              <a:t> . </a:t>
            </a:r>
          </a:p>
          <a:p>
            <a:pPr algn="r">
              <a:lnSpc>
                <a:spcPct val="120000"/>
              </a:lnSpc>
            </a:pPr>
            <a:r>
              <a:rPr lang="fa-IR" dirty="0">
                <a:cs typeface="B Titr" panose="00000700000000000000" pitchFamily="2" charset="-78"/>
              </a:rPr>
              <a:t>۶ </a:t>
            </a:r>
            <a:r>
              <a:rPr lang="ar-SA" dirty="0">
                <a:cs typeface="B Titr" panose="00000700000000000000" pitchFamily="2" charset="-78"/>
              </a:rPr>
              <a:t>افزایش تعداد پارکینگ ها</a:t>
            </a:r>
            <a:r>
              <a:rPr lang="en-US" dirty="0">
                <a:cs typeface="B Titr" panose="00000700000000000000" pitchFamily="2" charset="-78"/>
              </a:rPr>
              <a:t> . </a:t>
            </a:r>
          </a:p>
          <a:p>
            <a:pPr algn="r">
              <a:lnSpc>
                <a:spcPct val="120000"/>
              </a:lnSpc>
            </a:pPr>
            <a:r>
              <a:rPr lang="ar-SA" dirty="0">
                <a:cs typeface="B Titr" panose="00000700000000000000" pitchFamily="2" charset="-78"/>
              </a:rPr>
              <a:t>7-افزایش کمی و کیفی مبلمان و تقویت فضای سبز محوطه تقویت اجتماع پذیری مسکن مهر</a:t>
            </a:r>
            <a:r>
              <a:rPr lang="en-US" dirty="0">
                <a:cs typeface="B Titr" panose="00000700000000000000" pitchFamily="2" charset="-78"/>
              </a:rPr>
              <a:t> . </a:t>
            </a:r>
          </a:p>
          <a:p>
            <a:pPr algn="r">
              <a:lnSpc>
                <a:spcPct val="120000"/>
              </a:lnSpc>
            </a:pPr>
            <a:r>
              <a:rPr lang="fa-IR" dirty="0" smtClean="0">
                <a:cs typeface="B Titr" panose="00000700000000000000" pitchFamily="2" charset="-78"/>
              </a:rPr>
              <a:t>8-</a:t>
            </a:r>
            <a:r>
              <a:rPr lang="ar-SA" dirty="0">
                <a:cs typeface="B Titr" panose="00000700000000000000" pitchFamily="2" charset="-78"/>
              </a:rPr>
              <a:t>افزایش تعداد اقساط مسکن و کاهش مقدار هر </a:t>
            </a:r>
            <a:r>
              <a:rPr lang="ar-SA" dirty="0" smtClean="0">
                <a:cs typeface="B Titr" panose="00000700000000000000" pitchFamily="2" charset="-78"/>
              </a:rPr>
              <a:t>قسط</a:t>
            </a:r>
            <a:endParaRPr lang="fa-IR" dirty="0">
              <a:cs typeface="B Titr" panose="00000700000000000000" pitchFamily="2" charset="-78"/>
            </a:endParaRPr>
          </a:p>
        </p:txBody>
      </p:sp>
    </p:spTree>
    <p:extLst>
      <p:ext uri="{BB962C8B-B14F-4D97-AF65-F5344CB8AC3E}">
        <p14:creationId xmlns:p14="http://schemas.microsoft.com/office/powerpoint/2010/main" xmlns="" val="424955439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467600" cy="3962400"/>
          </a:xfrm>
        </p:spPr>
        <p:txBody>
          <a:bodyPr>
            <a:normAutofit/>
          </a:bodyPr>
          <a:lstStyle/>
          <a:p>
            <a:pPr algn="ctr"/>
            <a:r>
              <a:rPr lang="fa-IR" sz="9600" dirty="0" smtClean="0">
                <a:solidFill>
                  <a:srgbClr val="FF0000"/>
                </a:solidFill>
                <a:latin typeface="B Zar"/>
                <a:cs typeface="B Nazanin" pitchFamily="2" charset="-78"/>
              </a:rPr>
              <a:t>(( پایان ))</a:t>
            </a:r>
            <a:endParaRPr lang="fa-IR" sz="9600" dirty="0">
              <a:solidFill>
                <a:srgbClr val="FF0000"/>
              </a:solidFill>
              <a:latin typeface="B Zar"/>
              <a:cs typeface="B Nazanin" pitchFamily="2" charset="-78"/>
            </a:endParaRPr>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68826" y="152400"/>
            <a:ext cx="152400" cy="152400"/>
          </a:xfrm>
          <a:prstGeom prst="rect">
            <a:avLst/>
          </a:prstGeom>
        </p:spPr>
      </p:pic>
    </p:spTree>
    <p:extLst>
      <p:ext uri="{BB962C8B-B14F-4D97-AF65-F5344CB8AC3E}">
        <p14:creationId xmlns:p14="http://schemas.microsoft.com/office/powerpoint/2010/main" xmlns="" val="426986991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4361" fill="hold"/>
                                        <p:tgtEl>
                                          <p:spTgt spid="4"/>
                                        </p:tgtEl>
                                      </p:cBhvr>
                                    </p:cmd>
                                  </p:childTnLst>
                                </p:cTn>
                              </p:par>
                            </p:childTnLst>
                          </p:cTn>
                        </p:par>
                      </p:childTnLst>
                    </p:cTn>
                  </p:par>
                </p:childTnLst>
              </p:cTn>
              <p:nextCondLst>
                <p:cond evt="onClick" delay="0">
                  <p:tgtEl>
                    <p:spTgt spid="4"/>
                  </p:tgtEl>
                </p:cond>
              </p:nextCondLst>
            </p:seq>
            <p:audio>
              <p:cMediaNode vol="80000">
                <p:cTn id="26"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Rectangle 4"/>
          <p:cNvSpPr/>
          <p:nvPr/>
        </p:nvSpPr>
        <p:spPr>
          <a:xfrm>
            <a:off x="685800" y="533400"/>
            <a:ext cx="7920880" cy="4647426"/>
          </a:xfrm>
          <a:prstGeom prst="rect">
            <a:avLst/>
          </a:prstGeom>
        </p:spPr>
        <p:txBody>
          <a:bodyPr wrap="square">
            <a:spAutoFit/>
          </a:bodyPr>
          <a:lstStyle/>
          <a:p>
            <a:pPr marL="36576" algn="just">
              <a:lnSpc>
                <a:spcPct val="150000"/>
              </a:lnSpc>
              <a:spcBef>
                <a:spcPct val="20000"/>
              </a:spcBef>
              <a:buClr>
                <a:schemeClr val="accent1"/>
              </a:buClr>
              <a:buSzPct val="80000"/>
            </a:pPr>
            <a:r>
              <a:rPr lang="fa-IR" sz="2200" dirty="0">
                <a:latin typeface="Calibri" panose="020F0502020204030204" pitchFamily="34" charset="0"/>
                <a:ea typeface="Calibri" panose="020F0502020204030204" pitchFamily="34" charset="0"/>
                <a:cs typeface="Titr" pitchFamily="2" charset="-78"/>
              </a:rPr>
              <a:t>داده های جمع آوری شده با کمک نرم افزارهای</a:t>
            </a:r>
            <a:r>
              <a:rPr lang="en-US" sz="2200" dirty="0">
                <a:latin typeface="Calibri" panose="020F0502020204030204" pitchFamily="34" charset="0"/>
                <a:ea typeface="Calibri" panose="020F0502020204030204" pitchFamily="34" charset="0"/>
                <a:cs typeface="Titr" pitchFamily="2" charset="-78"/>
              </a:rPr>
              <a:t>Excel</a:t>
            </a:r>
            <a:r>
              <a:rPr lang="fa-IR" sz="2200" dirty="0">
                <a:latin typeface="Calibri" panose="020F0502020204030204" pitchFamily="34" charset="0"/>
                <a:ea typeface="Calibri" panose="020F0502020204030204" pitchFamily="34" charset="0"/>
                <a:cs typeface="Titr" pitchFamily="2" charset="-78"/>
              </a:rPr>
              <a:t> و</a:t>
            </a:r>
            <a:r>
              <a:rPr lang="en-US" sz="2200" dirty="0" err="1">
                <a:latin typeface="Calibri" panose="020F0502020204030204" pitchFamily="34" charset="0"/>
                <a:ea typeface="Calibri" panose="020F0502020204030204" pitchFamily="34" charset="0"/>
                <a:cs typeface="Titr" pitchFamily="2" charset="-78"/>
              </a:rPr>
              <a:t>spss</a:t>
            </a:r>
            <a:r>
              <a:rPr lang="fa-IR" sz="2200" dirty="0">
                <a:latin typeface="Calibri" panose="020F0502020204030204" pitchFamily="34" charset="0"/>
                <a:ea typeface="Calibri" panose="020F0502020204030204" pitchFamily="34" charset="0"/>
                <a:cs typeface="Titr" pitchFamily="2" charset="-78"/>
              </a:rPr>
              <a:t> آزمون‌های میانگین تک نمونه</a:t>
            </a:r>
            <a:r>
              <a:rPr lang="en-US" sz="2200" dirty="0">
                <a:latin typeface="Calibri" panose="020F0502020204030204" pitchFamily="34" charset="0"/>
                <a:ea typeface="Calibri" panose="020F0502020204030204" pitchFamily="34" charset="0"/>
                <a:cs typeface="Titr" pitchFamily="2" charset="-78"/>
              </a:rPr>
              <a:t> T</a:t>
            </a:r>
            <a:r>
              <a:rPr lang="fa-IR" sz="2200" dirty="0">
                <a:latin typeface="Calibri" panose="020F0502020204030204" pitchFamily="34" charset="0"/>
                <a:ea typeface="Calibri" panose="020F0502020204030204" pitchFamily="34" charset="0"/>
                <a:cs typeface="Titr" pitchFamily="2" charset="-78"/>
              </a:rPr>
              <a:t> و فریدمن تحلیل و نتایج آن در زمینه شاخص‌های تاثیرگذار بر وزارت ساکنان تشریح گردید ذکر این نکته لازم است که برابر آینده تحلیل و ارزیابی مجموعه شاخص ها و گویه ها در سنجش رضایت ساکنان نشان دهنده درستی فرضیه های اصلی پژوهش بوده است. همچنین پژوهش حاضر با جمع بندی نتایج، پیشنهادهایی جهت ارتقای میزان رضایت ساکنان مسکن مهر و رفع کمبودها مانند حمل و نقل عمومی محوطه سازی و غیره ارائه می دهد . </a:t>
            </a:r>
            <a:endParaRPr lang="en-US" sz="2200" dirty="0">
              <a:latin typeface="Calibri" panose="020F0502020204030204" pitchFamily="34" charset="0"/>
              <a:ea typeface="Calibri" panose="020F0502020204030204" pitchFamily="34" charset="0"/>
              <a:cs typeface="Titr" pitchFamily="2" charset="-78"/>
            </a:endParaRPr>
          </a:p>
          <a:p>
            <a:r>
              <a:rPr lang="fa-IR" sz="3200" dirty="0" smtClean="0"/>
              <a:t> </a:t>
            </a:r>
            <a:endParaRPr lang="en-US" sz="3200" dirty="0">
              <a:cs typeface="B Nazanin" pitchFamily="2" charset="-78"/>
            </a:endParaRPr>
          </a:p>
        </p:txBody>
      </p:sp>
    </p:spTree>
    <p:extLst>
      <p:ext uri="{BB962C8B-B14F-4D97-AF65-F5344CB8AC3E}">
        <p14:creationId xmlns:p14="http://schemas.microsoft.com/office/powerpoint/2010/main" xmlns="" val="2976917713"/>
      </p:ext>
    </p:extLst>
  </p:cSld>
  <p:clrMapOvr>
    <a:overrideClrMapping bg1="dk1" tx1="lt1" bg2="dk2" tx2="lt2" accent1="accent1" accent2="accent2" accent3="accent3" accent4="accent4" accent5="accent5" accent6="accent6" hlink="hlink" folHlink="folHlink"/>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8600"/>
            <a:ext cx="8280920" cy="5139869"/>
          </a:xfrm>
          <a:prstGeom prst="rect">
            <a:avLst/>
          </a:prstGeom>
        </p:spPr>
        <p:txBody>
          <a:bodyPr wrap="square">
            <a:spAutoFit/>
          </a:bodyPr>
          <a:lstStyle/>
          <a:p>
            <a:r>
              <a:rPr lang="fa-IR" sz="3200" dirty="0" smtClean="0"/>
              <a:t> </a:t>
            </a:r>
            <a:r>
              <a:rPr lang="en-US" sz="3200" dirty="0" smtClean="0"/>
              <a:t> </a:t>
            </a:r>
          </a:p>
          <a:p>
            <a:r>
              <a:rPr lang="fa-IR" sz="3600" dirty="0" smtClean="0">
                <a:solidFill>
                  <a:srgbClr val="FF0000"/>
                </a:solidFill>
                <a:cs typeface="B Nazanin" pitchFamily="2" charset="-78"/>
              </a:rPr>
              <a:t>مقدمه و بیان مساله</a:t>
            </a:r>
          </a:p>
          <a:p>
            <a:pPr algn="just"/>
            <a:r>
              <a:rPr lang="fa-IR" sz="2000" dirty="0">
                <a:latin typeface="Calibri" panose="020F0502020204030204" pitchFamily="34" charset="0"/>
                <a:ea typeface="Calibri" panose="020F0502020204030204" pitchFamily="34" charset="0"/>
                <a:cs typeface="Titr" pitchFamily="2" charset="-78"/>
              </a:rPr>
              <a:t>كريستن نوربرگ شولتز سكونت را بيانگر تعيين موقعيت  . و احراز هويت ميداند. سكونت بيانگر برقراري پيوندي پرمعنا بين انسان و محيطي مفروض ميباشد كه اين پيوند از تلاش براي هويت يافتن يعني به يك مكان احساس تعلق داشتن ناشي ميگردد. بدين ترتيب، انسان زماني بر خودجهان را تثبيت كرده باشد وقوف مييابد كه مسكن گزيده و در نتيجه هستي خود جهان را تثبيت كرده باشد از این روست که</a:t>
            </a:r>
            <a:r>
              <a:rPr lang="ar-SA" sz="2000" dirty="0">
                <a:latin typeface="Calibri" panose="020F0502020204030204" pitchFamily="34" charset="0"/>
                <a:ea typeface="Calibri" panose="020F0502020204030204" pitchFamily="34" charset="0"/>
                <a:cs typeface="Titr" pitchFamily="2" charset="-78"/>
              </a:rPr>
              <a:t>مسکن در زمره حساس ترین و اساسی ترین بخش های برنامه ریزی توسعه اقتصادی و اجتماعی مطرح شده و شکل گیری آن تابع عوامل و شرایط مختلف فرهنگی علمی اقتصادی و معیشتی است نیاز به مسکن به2 بعد کیفی و کمی دارد</a:t>
            </a:r>
            <a:endParaRPr lang="en-US" sz="2000" dirty="0">
              <a:latin typeface="Calibri" panose="020F0502020204030204" pitchFamily="34" charset="0"/>
              <a:ea typeface="Calibri" panose="020F0502020204030204" pitchFamily="34" charset="0"/>
              <a:cs typeface="Titr" pitchFamily="2" charset="-78"/>
            </a:endParaRPr>
          </a:p>
          <a:p>
            <a:pPr algn="just"/>
            <a:r>
              <a:rPr lang="ar-SA" sz="2000" dirty="0">
                <a:latin typeface="Calibri" panose="020F0502020204030204" pitchFamily="34" charset="0"/>
                <a:ea typeface="Calibri" panose="020F0502020204030204" pitchFamily="34" charset="0"/>
                <a:cs typeface="Titr" pitchFamily="2" charset="-78"/>
              </a:rPr>
              <a:t> بعد کمی نیاز </a:t>
            </a:r>
            <a:r>
              <a:rPr lang="ar-SA" sz="2000" dirty="0" smtClean="0">
                <a:latin typeface="Calibri" panose="020F0502020204030204" pitchFamily="34" charset="0"/>
                <a:ea typeface="Calibri" panose="020F0502020204030204" pitchFamily="34" charset="0"/>
                <a:cs typeface="Titr" pitchFamily="2" charset="-78"/>
              </a:rPr>
              <a:t>به</a:t>
            </a:r>
            <a:r>
              <a:rPr lang="en-US" sz="2000" dirty="0" smtClean="0">
                <a:latin typeface="Calibri" panose="020F0502020204030204" pitchFamily="34" charset="0"/>
                <a:ea typeface="Calibri" panose="020F0502020204030204" pitchFamily="34" charset="0"/>
                <a:cs typeface="Titr" pitchFamily="2" charset="-78"/>
              </a:rPr>
              <a:t> </a:t>
            </a:r>
            <a:r>
              <a:rPr lang="ar-SA" sz="2000" dirty="0" smtClean="0">
                <a:latin typeface="Calibri" panose="020F0502020204030204" pitchFamily="34" charset="0"/>
                <a:ea typeface="Calibri" panose="020F0502020204030204" pitchFamily="34" charset="0"/>
                <a:cs typeface="Titr" pitchFamily="2" charset="-78"/>
              </a:rPr>
              <a:t>مسکن،به </a:t>
            </a:r>
            <a:r>
              <a:rPr lang="ar-SA" sz="2000" dirty="0">
                <a:latin typeface="Calibri" panose="020F0502020204030204" pitchFamily="34" charset="0"/>
                <a:ea typeface="Calibri" panose="020F0502020204030204" pitchFamily="34" charset="0"/>
                <a:cs typeface="Titr" pitchFamily="2" charset="-78"/>
              </a:rPr>
              <a:t>فقدان سرپناه و میزان دسترسی به مسکن مربوط می شود </a:t>
            </a:r>
            <a:endParaRPr lang="en-US" sz="2000" dirty="0">
              <a:latin typeface="Calibri" panose="020F0502020204030204" pitchFamily="34" charset="0"/>
              <a:ea typeface="Calibri" panose="020F0502020204030204" pitchFamily="34" charset="0"/>
              <a:cs typeface="Titr" pitchFamily="2" charset="-78"/>
            </a:endParaRPr>
          </a:p>
          <a:p>
            <a:pPr algn="just"/>
            <a:r>
              <a:rPr lang="ar-SA" sz="2000" dirty="0">
                <a:latin typeface="Calibri" panose="020F0502020204030204" pitchFamily="34" charset="0"/>
                <a:ea typeface="Calibri" panose="020F0502020204030204" pitchFamily="34" charset="0"/>
                <a:cs typeface="Titr" pitchFamily="2" charset="-78"/>
              </a:rPr>
              <a:t>بعد کیفی مربوط به مسائل بی مسکنی بد مسکن و تنگ مسکنی</a:t>
            </a:r>
            <a:endParaRPr lang="en-US" sz="2000" dirty="0">
              <a:latin typeface="Calibri" panose="020F0502020204030204" pitchFamily="34" charset="0"/>
              <a:ea typeface="Calibri" panose="020F0502020204030204" pitchFamily="34" charset="0"/>
              <a:cs typeface="Titr" pitchFamily="2" charset="-78"/>
            </a:endParaRPr>
          </a:p>
          <a:p>
            <a:pPr algn="just"/>
            <a:r>
              <a:rPr lang="ar-SA" sz="2000" dirty="0">
                <a:latin typeface="Calibri" panose="020F0502020204030204" pitchFamily="34" charset="0"/>
                <a:ea typeface="Calibri" panose="020F0502020204030204" pitchFamily="34" charset="0"/>
                <a:cs typeface="Titr" pitchFamily="2" charset="-78"/>
              </a:rPr>
              <a:t>مسکن یک سیستم پیچیده است که برای تامین و ارتقای محیط آن نیاز به برنامه ریزی می باشد و گسترش شهرنشینی و پیدایش معضل کمبود مسکن در قشر کم درآمد و علی الخصوص کارگران طرح مسکن اجتماعی مطرح شد . </a:t>
            </a:r>
            <a:endParaRPr lang="fa-IR" sz="2800" dirty="0" smtClean="0">
              <a:cs typeface="B Nazanin" pitchFamily="2" charset="-78"/>
            </a:endParaRPr>
          </a:p>
        </p:txBody>
      </p:sp>
    </p:spTree>
    <p:extLst>
      <p:ext uri="{BB962C8B-B14F-4D97-AF65-F5344CB8AC3E}">
        <p14:creationId xmlns:p14="http://schemas.microsoft.com/office/powerpoint/2010/main" xmlns="" val="952882608"/>
      </p:ext>
    </p:extLst>
  </p:cSld>
  <p:clrMapOvr>
    <a:masterClrMapping/>
  </p:clrMapOvr>
  <p:transition spd="slow">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467600" cy="914400"/>
          </a:xfrm>
        </p:spPr>
        <p:txBody>
          <a:bodyPr>
            <a:normAutofit fontScale="90000"/>
          </a:bodyPr>
          <a:lstStyle/>
          <a:p>
            <a:pPr algn="r"/>
            <a:r>
              <a:rPr lang="fa-IR" sz="4800" dirty="0" smtClean="0">
                <a:solidFill>
                  <a:srgbClr val="FF0000"/>
                </a:solidFill>
                <a:cs typeface="B Nazanin" pitchFamily="2" charset="-78"/>
              </a:rPr>
              <a:t/>
            </a:r>
            <a:br>
              <a:rPr lang="fa-IR" sz="4800" dirty="0" smtClean="0">
                <a:solidFill>
                  <a:srgbClr val="FF0000"/>
                </a:solidFill>
                <a:cs typeface="B Nazanin" pitchFamily="2" charset="-78"/>
              </a:rPr>
            </a:br>
            <a:endParaRPr lang="en-US" dirty="0"/>
          </a:p>
        </p:txBody>
      </p:sp>
      <p:sp>
        <p:nvSpPr>
          <p:cNvPr id="3" name="Content Placeholder 2"/>
          <p:cNvSpPr>
            <a:spLocks noGrp="1"/>
          </p:cNvSpPr>
          <p:nvPr>
            <p:ph sz="quarter" idx="1"/>
          </p:nvPr>
        </p:nvSpPr>
        <p:spPr>
          <a:xfrm>
            <a:off x="304800" y="381000"/>
            <a:ext cx="8686800" cy="5364163"/>
          </a:xfrm>
        </p:spPr>
        <p:txBody>
          <a:bodyPr>
            <a:noAutofit/>
          </a:bodyPr>
          <a:lstStyle/>
          <a:p>
            <a:pPr marL="0" indent="0" algn="r">
              <a:buNone/>
            </a:pPr>
            <a:r>
              <a:rPr lang="ar-SA" sz="2400" dirty="0">
                <a:latin typeface="Calibri" panose="020F0502020204030204" pitchFamily="34" charset="0"/>
                <a:ea typeface="Calibri" panose="020F0502020204030204" pitchFamily="34" charset="0"/>
                <a:cs typeface="Titr" pitchFamily="2" charset="-78"/>
              </a:rPr>
              <a:t>رویکرد دولت در قبال مسکن مهر باید به گونه‌ای باشد که دولت همواره نظارت و کنترل لازم را در بازار مسکن داشته باشد در این تحقیق مسکن مهر قم به عنوان نمونه مورد انتخاب شده و جمع آوری داده ها به طریق میدانی و از راه رویکرد مشارکتی و جمع‌آوری پرسشنامه از ساکنان این واحدها اقدام شده است این پژوهش به منظور پاسخ به سوال اصلی پژوهش به دو سوال دیگر نیز پاسخ داده است</a:t>
            </a:r>
            <a:endParaRPr lang="en-US" sz="2400" dirty="0">
              <a:latin typeface="Calibri" panose="020F0502020204030204" pitchFamily="34" charset="0"/>
              <a:ea typeface="Calibri" panose="020F0502020204030204" pitchFamily="34" charset="0"/>
              <a:cs typeface="Titr" pitchFamily="2" charset="-78"/>
            </a:endParaRPr>
          </a:p>
          <a:p>
            <a:pPr marL="0" indent="0" algn="r">
              <a:buNone/>
            </a:pPr>
            <a:r>
              <a:rPr lang="ar-SA" sz="2400" dirty="0">
                <a:latin typeface="Calibri" panose="020F0502020204030204" pitchFamily="34" charset="0"/>
                <a:ea typeface="Calibri" panose="020F0502020204030204" pitchFamily="34" charset="0"/>
                <a:cs typeface="Titr" pitchFamily="2" charset="-78"/>
              </a:rPr>
              <a:t> 1- ویژگی های مسکن اجتماعی و مسکن استطاعت چیست و جایگاه مسکن مهر در ارتباط با  این دو مفهوم چگونه است . </a:t>
            </a:r>
            <a:endParaRPr lang="en-US" sz="2400" dirty="0">
              <a:latin typeface="Calibri" panose="020F0502020204030204" pitchFamily="34" charset="0"/>
              <a:ea typeface="Calibri" panose="020F0502020204030204" pitchFamily="34" charset="0"/>
              <a:cs typeface="Titr" pitchFamily="2" charset="-78"/>
            </a:endParaRPr>
          </a:p>
          <a:p>
            <a:pPr marL="0" indent="0" algn="r">
              <a:buNone/>
            </a:pPr>
            <a:r>
              <a:rPr lang="fa-IR" sz="2400" dirty="0">
                <a:latin typeface="Calibri" panose="020F0502020204030204" pitchFamily="34" charset="0"/>
                <a:ea typeface="Calibri" panose="020F0502020204030204" pitchFamily="34" charset="0"/>
                <a:cs typeface="Titr" pitchFamily="2" charset="-78"/>
              </a:rPr>
              <a:t>۲- </a:t>
            </a:r>
            <a:r>
              <a:rPr lang="ar-SA" sz="2400" dirty="0">
                <a:latin typeface="Calibri" panose="020F0502020204030204" pitchFamily="34" charset="0"/>
                <a:ea typeface="Calibri" panose="020F0502020204030204" pitchFamily="34" charset="0"/>
                <a:cs typeface="Titr" pitchFamily="2" charset="-78"/>
              </a:rPr>
              <a:t>بر اساس مطالعات میدانی نقاط قوت و ضعف مسکن مهر قم کدام است و چه راهکارهایی جهت ارتقای رضایت ساکنان و حل معضلات وجود دارد؟</a:t>
            </a:r>
            <a:endParaRPr lang="en-US" sz="2400" dirty="0">
              <a:latin typeface="Calibri" panose="020F0502020204030204" pitchFamily="34" charset="0"/>
              <a:ea typeface="Calibri" panose="020F0502020204030204" pitchFamily="34" charset="0"/>
              <a:cs typeface="Titr" pitchFamily="2" charset="-78"/>
            </a:endParaRPr>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8496347" cy="6592574"/>
          </a:xfrm>
          <a:prstGeom prst="rect">
            <a:avLst/>
          </a:prstGeom>
        </p:spPr>
        <p:txBody>
          <a:bodyPr wrap="square">
            <a:spAutoFit/>
          </a:bodyPr>
          <a:lstStyle/>
          <a:p>
            <a:r>
              <a:rPr lang="fa-IR" sz="3600" dirty="0" smtClean="0">
                <a:solidFill>
                  <a:srgbClr val="FF0000"/>
                </a:solidFill>
                <a:cs typeface="B Nazanin" pitchFamily="2" charset="-78"/>
              </a:rPr>
              <a:t>پیشینه تحقیق</a:t>
            </a:r>
          </a:p>
          <a:p>
            <a:r>
              <a:rPr lang="fa-IR" sz="2800" dirty="0" smtClean="0">
                <a:cs typeface="B Nazanin" pitchFamily="2" charset="-78"/>
              </a:rPr>
              <a:t>   </a:t>
            </a:r>
            <a:endParaRPr lang="en-US" dirty="0"/>
          </a:p>
          <a:p>
            <a:pPr algn="just">
              <a:spcBef>
                <a:spcPct val="20000"/>
              </a:spcBef>
              <a:buClr>
                <a:schemeClr val="accent1"/>
              </a:buClr>
              <a:buSzPct val="80000"/>
            </a:pPr>
            <a:r>
              <a:rPr lang="ar-SA" sz="2000" dirty="0">
                <a:latin typeface="Calibri" panose="020F0502020204030204" pitchFamily="34" charset="0"/>
                <a:ea typeface="Calibri" panose="020F0502020204030204" pitchFamily="34" charset="0"/>
                <a:cs typeface="Titr" pitchFamily="2" charset="-78"/>
              </a:rPr>
              <a:t>هرچند تاکنون پروژه های متعدد مسکن مهر در نقاط مختلف کشور طراحی و اجرا شده و تعدادی در حال اجرا است با این حال تحقیقات اندکی که در خصوص میزان رضایت مندی ساکنان آن انجام شده است . </a:t>
            </a:r>
            <a:endParaRPr lang="en-US" sz="2000" dirty="0">
              <a:latin typeface="Calibri" panose="020F0502020204030204" pitchFamily="34" charset="0"/>
              <a:ea typeface="Calibri" panose="020F0502020204030204" pitchFamily="34" charset="0"/>
              <a:cs typeface="Titr" pitchFamily="2" charset="-78"/>
            </a:endParaRPr>
          </a:p>
          <a:p>
            <a:pPr algn="just">
              <a:spcBef>
                <a:spcPct val="20000"/>
              </a:spcBef>
              <a:buClr>
                <a:schemeClr val="accent1"/>
              </a:buClr>
              <a:buSzPct val="80000"/>
            </a:pPr>
            <a:r>
              <a:rPr lang="ar-SA" sz="2000" dirty="0">
                <a:latin typeface="Calibri" panose="020F0502020204030204" pitchFamily="34" charset="0"/>
                <a:ea typeface="Calibri" panose="020F0502020204030204" pitchFamily="34" charset="0"/>
                <a:cs typeface="Titr" pitchFamily="2" charset="-78"/>
              </a:rPr>
              <a:t>از این جمله تحقیقات پژوهش شکوهی و ارفعی در سال </a:t>
            </a:r>
            <a:r>
              <a:rPr lang="fa-IR" sz="2000" dirty="0">
                <a:latin typeface="Calibri" panose="020F0502020204030204" pitchFamily="34" charset="0"/>
                <a:ea typeface="Calibri" panose="020F0502020204030204" pitchFamily="34" charset="0"/>
                <a:cs typeface="Titr" pitchFamily="2" charset="-78"/>
              </a:rPr>
              <a:t>۹۴ </a:t>
            </a:r>
            <a:r>
              <a:rPr lang="ar-SA" sz="2000" dirty="0">
                <a:latin typeface="Calibri" panose="020F0502020204030204" pitchFamily="34" charset="0"/>
                <a:ea typeface="Calibri" panose="020F0502020204030204" pitchFamily="34" charset="0"/>
                <a:cs typeface="Titr" pitchFamily="2" charset="-78"/>
              </a:rPr>
              <a:t>با عنوان بررسی میزان رضایت ساکنان مسکن مهر شهرستان بجستان می باشد و یا پژوهش دیگری با نام سنجش میزان رضایتمندی ساکنان مسکن مهر با رویکرد مدیریت شهری . </a:t>
            </a:r>
            <a:endParaRPr lang="en-US" sz="2000" dirty="0">
              <a:latin typeface="Calibri" panose="020F0502020204030204" pitchFamily="34" charset="0"/>
              <a:ea typeface="Calibri" panose="020F0502020204030204" pitchFamily="34" charset="0"/>
              <a:cs typeface="Titr" pitchFamily="2" charset="-78"/>
            </a:endParaRPr>
          </a:p>
          <a:p>
            <a:pPr algn="just">
              <a:spcBef>
                <a:spcPct val="20000"/>
              </a:spcBef>
              <a:buClr>
                <a:schemeClr val="accent1"/>
              </a:buClr>
              <a:buSzPct val="80000"/>
            </a:pPr>
            <a:r>
              <a:rPr lang="ar-SA" sz="2000" dirty="0">
                <a:latin typeface="Calibri" panose="020F0502020204030204" pitchFamily="34" charset="0"/>
                <a:ea typeface="Calibri" panose="020F0502020204030204" pitchFamily="34" charset="0"/>
                <a:cs typeface="Titr" pitchFamily="2" charset="-78"/>
              </a:rPr>
              <a:t>در تحقیق دیگری به نام سنجش میزان رضایت ساکنان از کیفیت سکونتی مسکن مهر مورد شهر زاهدان پژوهشگران به پایین بودن کیفیت محیط شهری در این پروژه و در عین حال رضایت ساکنان از خدمات دسترسی و حمل و نقل و تسهیلات بیرونی اذعان نموده اند . </a:t>
            </a:r>
            <a:endParaRPr lang="fa-IR" sz="2000" dirty="0" smtClean="0">
              <a:latin typeface="Calibri" panose="020F0502020204030204" pitchFamily="34" charset="0"/>
              <a:ea typeface="Calibri" panose="020F0502020204030204" pitchFamily="34" charset="0"/>
              <a:cs typeface="Titr" pitchFamily="2" charset="-78"/>
            </a:endParaRPr>
          </a:p>
          <a:p>
            <a:pPr algn="just">
              <a:spcBef>
                <a:spcPct val="20000"/>
              </a:spcBef>
              <a:buClr>
                <a:schemeClr val="accent1"/>
              </a:buClr>
              <a:buSzPct val="80000"/>
            </a:pPr>
            <a:r>
              <a:rPr lang="ar-SA" sz="2000" dirty="0">
                <a:latin typeface="Calibri" panose="020F0502020204030204" pitchFamily="34" charset="0"/>
                <a:ea typeface="Calibri" panose="020F0502020204030204" pitchFamily="34" charset="0"/>
                <a:cs typeface="Titr" pitchFamily="2" charset="-78"/>
              </a:rPr>
              <a:t>پژوهشگران در تحقیق دیگری به عنوان سنجش میزان رضایت از زندگی در ساکنان مسکن مهر فولادشهر اصفهان بروجرد رابطه مثبت و معناداری میان تعلق مکانی میزان دینداری و سرمایه اجتماعی با رضایت از زندگی در پروژه‌های مسکن مهر تاکید کرده و بیان می‌کنند میزان رضایت از زندگی بیش از </a:t>
            </a:r>
            <a:r>
              <a:rPr lang="fa-IR" sz="2000" dirty="0">
                <a:latin typeface="Calibri" panose="020F0502020204030204" pitchFamily="34" charset="0"/>
                <a:ea typeface="Calibri" panose="020F0502020204030204" pitchFamily="34" charset="0"/>
                <a:cs typeface="Titr" pitchFamily="2" charset="-78"/>
              </a:rPr>
              <a:t>۷۰ </a:t>
            </a:r>
            <a:r>
              <a:rPr lang="ar-SA" sz="2000" dirty="0">
                <a:latin typeface="Calibri" panose="020F0502020204030204" pitchFamily="34" charset="0"/>
                <a:ea typeface="Calibri" panose="020F0502020204030204" pitchFamily="34" charset="0"/>
                <a:cs typeface="Titr" pitchFamily="2" charset="-78"/>
              </a:rPr>
              <a:t>درصد از استفاده کنندگان از مسکن مهر فولادشهر کم و متوسط بوده است .</a:t>
            </a:r>
            <a:endParaRPr lang="en-US" sz="2000" dirty="0">
              <a:latin typeface="Calibri" panose="020F0502020204030204" pitchFamily="34" charset="0"/>
              <a:ea typeface="Calibri" panose="020F0502020204030204" pitchFamily="34" charset="0"/>
              <a:cs typeface="Titr" pitchFamily="2" charset="-78"/>
            </a:endParaRPr>
          </a:p>
          <a:p>
            <a:pPr algn="just"/>
            <a:r>
              <a:rPr lang="fa-IR" sz="2400" dirty="0">
                <a:cs typeface="B Nazanin" pitchFamily="2" charset="-78"/>
              </a:rPr>
              <a:t>.</a:t>
            </a:r>
            <a:endParaRPr lang="en-US" sz="2400" dirty="0">
              <a:cs typeface="B Nazanin" pitchFamily="2" charset="-78"/>
            </a:endParaRPr>
          </a:p>
          <a:p>
            <a:pPr algn="just">
              <a:spcBef>
                <a:spcPct val="20000"/>
              </a:spcBef>
              <a:buClr>
                <a:schemeClr val="accent1"/>
              </a:buClr>
              <a:buSzPct val="80000"/>
            </a:pPr>
            <a:endParaRPr lang="en-US" sz="2000" dirty="0">
              <a:latin typeface="Calibri" panose="020F0502020204030204" pitchFamily="34" charset="0"/>
              <a:ea typeface="Calibri" panose="020F0502020204030204" pitchFamily="34" charset="0"/>
              <a:cs typeface="Titr" pitchFamily="2" charset="-78"/>
            </a:endParaRPr>
          </a:p>
        </p:txBody>
      </p:sp>
    </p:spTree>
    <p:extLst>
      <p:ext uri="{BB962C8B-B14F-4D97-AF65-F5344CB8AC3E}">
        <p14:creationId xmlns:p14="http://schemas.microsoft.com/office/powerpoint/2010/main" xmlns="" val="1806646945"/>
      </p:ext>
    </p:extLst>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8600"/>
            <a:ext cx="8208912" cy="5041380"/>
          </a:xfrm>
          <a:prstGeom prst="rect">
            <a:avLst/>
          </a:prstGeom>
        </p:spPr>
        <p:txBody>
          <a:bodyPr wrap="square">
            <a:spAutoFit/>
          </a:bodyPr>
          <a:lstStyle/>
          <a:p>
            <a:r>
              <a:rPr lang="fa-IR" sz="2400" dirty="0" smtClean="0">
                <a:solidFill>
                  <a:srgbClr val="FF0000"/>
                </a:solidFill>
                <a:cs typeface="B Nazanin" pitchFamily="2" charset="-78"/>
              </a:rPr>
              <a:t>مبانی نظری پژوهش</a:t>
            </a:r>
          </a:p>
          <a:p>
            <a:pPr algn="just">
              <a:spcBef>
                <a:spcPct val="20000"/>
              </a:spcBef>
              <a:buClr>
                <a:schemeClr val="accent1"/>
              </a:buClr>
              <a:buSzPct val="80000"/>
            </a:pPr>
            <a:r>
              <a:rPr lang="ar-SA" sz="2400" dirty="0">
                <a:latin typeface="Calibri" panose="020F0502020204030204" pitchFamily="34" charset="0"/>
                <a:ea typeface="Calibri" panose="020F0502020204030204" pitchFamily="34" charset="0"/>
                <a:cs typeface="Titr" pitchFamily="2" charset="-78"/>
              </a:rPr>
              <a:t>شاید مناسب ترین شکل برخورد با واحدهای مسکونی در نظر گرفتن آن در ساختار سلسله مراتبی است که کیفیت محیطی مسکن شهری مفهومی واجد ارزش ذهنی محسوب می‌شود و این ارزش به واسطه ارزش‌های محیط مسکونی شهری تعیین می شود که در بردارنده ویژگی‌های اساسی نظیر رضایتمندی فردی از مسکن محله و همسایگان است در واقع رضایتمندی مفهوم پیچیده است . </a:t>
            </a:r>
            <a:endParaRPr lang="en-US" sz="2400" dirty="0">
              <a:latin typeface="Calibri" panose="020F0502020204030204" pitchFamily="34" charset="0"/>
              <a:ea typeface="Calibri" panose="020F0502020204030204" pitchFamily="34" charset="0"/>
              <a:cs typeface="Titr" pitchFamily="2" charset="-78"/>
            </a:endParaRPr>
          </a:p>
          <a:p>
            <a:pPr indent="-384048" algn="just">
              <a:spcBef>
                <a:spcPct val="20000"/>
              </a:spcBef>
              <a:buClr>
                <a:schemeClr val="accent1"/>
              </a:buClr>
              <a:buSzPct val="80000"/>
              <a:buFont typeface="Wingdings 2"/>
              <a:buChar char=""/>
            </a:pPr>
            <a:r>
              <a:rPr lang="ar-SA" sz="2400" dirty="0">
                <a:latin typeface="Calibri" panose="020F0502020204030204" pitchFamily="34" charset="0"/>
                <a:ea typeface="Calibri" panose="020F0502020204030204" pitchFamily="34" charset="0"/>
                <a:cs typeface="Titr" pitchFamily="2" charset="-78"/>
              </a:rPr>
              <a:t>نارضایتی از محله در تصمیم‌گیری‌های مردم در نقل مکان به مناطق دیگر موثر است مطالعات انجام شده در سال </a:t>
            </a:r>
            <a:r>
              <a:rPr lang="fa-IR" sz="2400" dirty="0">
                <a:latin typeface="Calibri" panose="020F0502020204030204" pitchFamily="34" charset="0"/>
                <a:ea typeface="Calibri" panose="020F0502020204030204" pitchFamily="34" charset="0"/>
                <a:cs typeface="Titr" pitchFamily="2" charset="-78"/>
              </a:rPr>
              <a:t>۲۰۰۸ </a:t>
            </a:r>
            <a:r>
              <a:rPr lang="ar-SA" sz="2400" dirty="0">
                <a:latin typeface="Calibri" panose="020F0502020204030204" pitchFamily="34" charset="0"/>
                <a:ea typeface="Calibri" panose="020F0502020204030204" pitchFamily="34" charset="0"/>
                <a:cs typeface="Titr" pitchFamily="2" charset="-78"/>
              </a:rPr>
              <a:t>در مالزی نشان می‌دهد عوامل موثر بر خواسته ها و انتظارات شهروندان محله در تامین رضایت مسکونی بسیار مهم می باشد کیفیت محله از جمله نظافت محل ترافیک پارکینگ سر و صدا و سطح پایین جرایم جمع آوری مناسب زباله‌ها و دفع فاضلاب از عوامل رضایت مسکونی است .</a:t>
            </a:r>
            <a:endParaRPr lang="en-US" sz="2400" dirty="0">
              <a:latin typeface="Calibri" panose="020F0502020204030204" pitchFamily="34" charset="0"/>
              <a:ea typeface="Calibri" panose="020F0502020204030204" pitchFamily="34" charset="0"/>
              <a:cs typeface="Titr" pitchFamily="2" charset="-78"/>
            </a:endParaRPr>
          </a:p>
        </p:txBody>
      </p:sp>
    </p:spTree>
    <p:extLst>
      <p:ext uri="{BB962C8B-B14F-4D97-AF65-F5344CB8AC3E}">
        <p14:creationId xmlns:p14="http://schemas.microsoft.com/office/powerpoint/2010/main" xmlns="" val="2966380860"/>
      </p:ext>
    </p:extLst>
  </p:cSld>
  <p:clrMapOvr>
    <a:masterClrMapping/>
  </p:clrMapOvr>
  <p:transition spd="slow">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36"/>
            <a:ext cx="8594607" cy="5903154"/>
          </a:xfrm>
          <a:prstGeom prst="rect">
            <a:avLst/>
          </a:prstGeom>
        </p:spPr>
        <p:txBody>
          <a:bodyPr wrap="square">
            <a:spAutoFit/>
          </a:bodyPr>
          <a:lstStyle/>
          <a:p>
            <a:pPr algn="just"/>
            <a:endParaRPr lang="fa-IR" sz="2800" b="1" dirty="0">
              <a:solidFill>
                <a:srgbClr val="FFC000"/>
              </a:solidFill>
              <a:cs typeface="B Zar" pitchFamily="2" charset="-78"/>
            </a:endParaRPr>
          </a:p>
          <a:p>
            <a:pPr algn="just">
              <a:spcBef>
                <a:spcPct val="20000"/>
              </a:spcBef>
              <a:buClr>
                <a:schemeClr val="accent1"/>
              </a:buClr>
              <a:buSzPct val="80000"/>
            </a:pPr>
            <a:r>
              <a:rPr lang="fa-IR" sz="2200" dirty="0" smtClean="0">
                <a:solidFill>
                  <a:srgbClr val="FF0000"/>
                </a:solidFill>
                <a:latin typeface="Calibri" panose="020F0502020204030204" pitchFamily="34" charset="0"/>
                <a:ea typeface="Calibri" panose="020F0502020204030204" pitchFamily="34" charset="0"/>
                <a:cs typeface="Titr" pitchFamily="2" charset="-78"/>
              </a:rPr>
              <a:t>مسكن اجتماعي در ايران و جايگاه طرح مسكن مهر</a:t>
            </a:r>
            <a:endParaRPr lang="en-US" sz="2200" dirty="0" smtClean="0">
              <a:solidFill>
                <a:srgbClr val="FF0000"/>
              </a:solidFill>
              <a:latin typeface="Calibri" panose="020F0502020204030204" pitchFamily="34" charset="0"/>
              <a:ea typeface="Calibri" panose="020F0502020204030204" pitchFamily="34" charset="0"/>
              <a:cs typeface="Titr" pitchFamily="2" charset="-78"/>
            </a:endParaRPr>
          </a:p>
          <a:p>
            <a:r>
              <a:rPr lang="fa-IR" sz="2200" dirty="0" smtClean="0">
                <a:latin typeface="Calibri" panose="020F0502020204030204" pitchFamily="34" charset="0"/>
                <a:ea typeface="Calibri" panose="020F0502020204030204" pitchFamily="34" charset="0"/>
                <a:cs typeface="Titr" pitchFamily="2" charset="-78"/>
              </a:rPr>
              <a:t>همزمان با بروز پديده انقلاب صنعتي در سالهاي اواخر</a:t>
            </a:r>
            <a:r>
              <a:rPr lang="en-US" sz="2200" dirty="0" smtClean="0">
                <a:latin typeface="Calibri" panose="020F0502020204030204" pitchFamily="34" charset="0"/>
                <a:ea typeface="Calibri" panose="020F0502020204030204" pitchFamily="34" charset="0"/>
                <a:cs typeface="Titr" pitchFamily="2" charset="-78"/>
              </a:rPr>
              <a:t> </a:t>
            </a:r>
            <a:r>
              <a:rPr lang="fa-IR" sz="2200" dirty="0" smtClean="0">
                <a:latin typeface="Calibri" panose="020F0502020204030204" pitchFamily="34" charset="0"/>
                <a:ea typeface="Calibri" panose="020F0502020204030204" pitchFamily="34" charset="0"/>
                <a:cs typeface="Titr" pitchFamily="2" charset="-78"/>
              </a:rPr>
              <a:t>قرن نوزدهم و اوايل قرن بيستم در بسياري از كشورهاي</a:t>
            </a:r>
            <a:r>
              <a:rPr lang="en-US" sz="2200" dirty="0" smtClean="0">
                <a:latin typeface="Calibri" panose="020F0502020204030204" pitchFamily="34" charset="0"/>
                <a:ea typeface="Calibri" panose="020F0502020204030204" pitchFamily="34" charset="0"/>
                <a:cs typeface="Titr" pitchFamily="2" charset="-78"/>
              </a:rPr>
              <a:t> </a:t>
            </a:r>
            <a:r>
              <a:rPr lang="fa-IR" sz="2200" dirty="0" smtClean="0">
                <a:latin typeface="Calibri" panose="020F0502020204030204" pitchFamily="34" charset="0"/>
                <a:ea typeface="Calibri" panose="020F0502020204030204" pitchFamily="34" charset="0"/>
                <a:cs typeface="Titr" pitchFamily="2" charset="-78"/>
              </a:rPr>
              <a:t>صنعتي مشكل مسكن (به ويژه كمبود مسكن كم درآمدها</a:t>
            </a:r>
            <a:r>
              <a:rPr lang="en-US" sz="2200" dirty="0" smtClean="0">
                <a:latin typeface="Calibri" panose="020F0502020204030204" pitchFamily="34" charset="0"/>
                <a:ea typeface="Calibri" panose="020F0502020204030204" pitchFamily="34" charset="0"/>
                <a:cs typeface="Titr" pitchFamily="2" charset="-78"/>
              </a:rPr>
              <a:t> </a:t>
            </a:r>
            <a:r>
              <a:rPr lang="fa-IR" sz="2200" dirty="0" smtClean="0">
                <a:latin typeface="Calibri" panose="020F0502020204030204" pitchFamily="34" charset="0"/>
                <a:ea typeface="Calibri" panose="020F0502020204030204" pitchFamily="34" charset="0"/>
                <a:cs typeface="Titr" pitchFamily="2" charset="-78"/>
              </a:rPr>
              <a:t>نظير كارگران كارخانه</a:t>
            </a:r>
            <a:r>
              <a:rPr lang="en-US" sz="2200" dirty="0" smtClean="0">
                <a:latin typeface="Calibri" panose="020F0502020204030204" pitchFamily="34" charset="0"/>
                <a:ea typeface="Calibri" panose="020F0502020204030204" pitchFamily="34" charset="0"/>
                <a:cs typeface="Titr" pitchFamily="2" charset="-78"/>
              </a:rPr>
              <a:t> </a:t>
            </a:r>
            <a:r>
              <a:rPr lang="fa-IR" sz="2200" dirty="0" smtClean="0">
                <a:latin typeface="Calibri" panose="020F0502020204030204" pitchFamily="34" charset="0"/>
                <a:ea typeface="Calibri" panose="020F0502020204030204" pitchFamily="34" charset="0"/>
                <a:cs typeface="Titr" pitchFamily="2" charset="-78"/>
              </a:rPr>
              <a:t>ها) حاد شد. لذا دولت ها ناچار به</a:t>
            </a:r>
            <a:r>
              <a:rPr lang="en-US" sz="2200" dirty="0" smtClean="0">
                <a:latin typeface="Calibri" panose="020F0502020204030204" pitchFamily="34" charset="0"/>
                <a:ea typeface="Calibri" panose="020F0502020204030204" pitchFamily="34" charset="0"/>
                <a:cs typeface="Titr" pitchFamily="2" charset="-78"/>
              </a:rPr>
              <a:t> </a:t>
            </a:r>
            <a:r>
              <a:rPr lang="fa-IR" sz="2200" dirty="0" smtClean="0">
                <a:latin typeface="Calibri" panose="020F0502020204030204" pitchFamily="34" charset="0"/>
                <a:ea typeface="Calibri" panose="020F0502020204030204" pitchFamily="34" charset="0"/>
                <a:cs typeface="Titr" pitchFamily="2" charset="-78"/>
              </a:rPr>
              <a:t>مداخله شده و مستقيماً با ورود به حيطه توليد مسكن و يا</a:t>
            </a:r>
            <a:r>
              <a:rPr lang="en-US" sz="2200" dirty="0" smtClean="0">
                <a:latin typeface="Calibri" panose="020F0502020204030204" pitchFamily="34" charset="0"/>
                <a:ea typeface="Calibri" panose="020F0502020204030204" pitchFamily="34" charset="0"/>
                <a:cs typeface="Titr" pitchFamily="2" charset="-78"/>
              </a:rPr>
              <a:t> </a:t>
            </a:r>
            <a:r>
              <a:rPr lang="fa-IR" sz="2200" dirty="0" smtClean="0">
                <a:latin typeface="Calibri" panose="020F0502020204030204" pitchFamily="34" charset="0"/>
                <a:ea typeface="Calibri" panose="020F0502020204030204" pitchFamily="34" charset="0"/>
                <a:cs typeface="Titr" pitchFamily="2" charset="-78"/>
              </a:rPr>
              <a:t>به طور غيرمستقيم با پرداخت وام و كمك مالي به</a:t>
            </a:r>
            <a:r>
              <a:rPr lang="en-US" sz="2200" dirty="0" smtClean="0">
                <a:latin typeface="Calibri" panose="020F0502020204030204" pitchFamily="34" charset="0"/>
                <a:ea typeface="Calibri" panose="020F0502020204030204" pitchFamily="34" charset="0"/>
                <a:cs typeface="Titr" pitchFamily="2" charset="-78"/>
              </a:rPr>
              <a:t> </a:t>
            </a:r>
            <a:r>
              <a:rPr lang="fa-IR" sz="2200" dirty="0" smtClean="0">
                <a:latin typeface="Calibri" panose="020F0502020204030204" pitchFamily="34" charset="0"/>
                <a:ea typeface="Calibri" panose="020F0502020204030204" pitchFamily="34" charset="0"/>
                <a:cs typeface="Titr" pitchFamily="2" charset="-78"/>
              </a:rPr>
              <a:t>سازندگان، توانستند بخشي از كمبود واحدهاي مسكوني</a:t>
            </a:r>
            <a:r>
              <a:rPr lang="en-US" sz="2200" dirty="0" smtClean="0">
                <a:latin typeface="Calibri" panose="020F0502020204030204" pitchFamily="34" charset="0"/>
                <a:ea typeface="Calibri" panose="020F0502020204030204" pitchFamily="34" charset="0"/>
                <a:cs typeface="Titr" pitchFamily="2" charset="-78"/>
              </a:rPr>
              <a:t> </a:t>
            </a:r>
            <a:r>
              <a:rPr lang="fa-IR" sz="2200" dirty="0" smtClean="0">
                <a:latin typeface="Calibri" panose="020F0502020204030204" pitchFamily="34" charset="0"/>
                <a:ea typeface="Calibri" panose="020F0502020204030204" pitchFamily="34" charset="0"/>
                <a:cs typeface="Titr" pitchFamily="2" charset="-78"/>
              </a:rPr>
              <a:t>مورد نياز افراد جامعه را رفع نمايند</a:t>
            </a:r>
            <a:r>
              <a:rPr lang="ar-SA" sz="2200" dirty="0" smtClean="0">
                <a:latin typeface="Calibri" panose="020F0502020204030204" pitchFamily="34" charset="0"/>
                <a:ea typeface="Calibri" panose="020F0502020204030204" pitchFamily="34" charset="0"/>
                <a:cs typeface="Titr" pitchFamily="2" charset="-78"/>
              </a:rPr>
              <a:t>.</a:t>
            </a:r>
            <a:r>
              <a:rPr lang="fa-IR" sz="2400" dirty="0" smtClean="0"/>
              <a:t> در </a:t>
            </a:r>
            <a:r>
              <a:rPr lang="fa-IR" sz="2200" dirty="0" smtClean="0">
                <a:latin typeface="Calibri" panose="020F0502020204030204" pitchFamily="34" charset="0"/>
                <a:ea typeface="Calibri" panose="020F0502020204030204" pitchFamily="34" charset="0"/>
                <a:cs typeface="Titr" pitchFamily="2" charset="-78"/>
              </a:rPr>
              <a:t>اينجا برخي از مفاهيم كليدي مرتبط با برنامه ريزي تامين مسكن براي اقشار كم درآمد به اختصار آورده شده اند:</a:t>
            </a:r>
            <a:endParaRPr lang="en-US" sz="2200" dirty="0">
              <a:latin typeface="Calibri" panose="020F0502020204030204" pitchFamily="34" charset="0"/>
              <a:ea typeface="Calibri" panose="020F0502020204030204" pitchFamily="34" charset="0"/>
              <a:cs typeface="Titr" pitchFamily="2" charset="-78"/>
            </a:endParaRPr>
          </a:p>
          <a:p>
            <a:pPr algn="just">
              <a:spcBef>
                <a:spcPct val="20000"/>
              </a:spcBef>
              <a:buClr>
                <a:schemeClr val="accent1"/>
              </a:buClr>
              <a:buSzPct val="80000"/>
            </a:pPr>
            <a:r>
              <a:rPr lang="en-US" sz="2200" dirty="0">
                <a:latin typeface="Calibri" panose="020F0502020204030204" pitchFamily="34" charset="0"/>
                <a:ea typeface="Calibri" panose="020F0502020204030204" pitchFamily="34" charset="0"/>
                <a:cs typeface="Titr" pitchFamily="2" charset="-78"/>
              </a:rPr>
              <a:t> </a:t>
            </a:r>
            <a:r>
              <a:rPr lang="ar-SA" sz="2200" dirty="0" smtClean="0">
                <a:solidFill>
                  <a:srgbClr val="FF0000"/>
                </a:solidFill>
                <a:latin typeface="Calibri" panose="020F0502020204030204" pitchFamily="34" charset="0"/>
                <a:ea typeface="Calibri" panose="020F0502020204030204" pitchFamily="34" charset="0"/>
                <a:cs typeface="Titr" pitchFamily="2" charset="-78"/>
              </a:rPr>
              <a:t>تعریف </a:t>
            </a:r>
            <a:r>
              <a:rPr lang="ar-SA" sz="2200" dirty="0">
                <a:solidFill>
                  <a:srgbClr val="FF0000"/>
                </a:solidFill>
                <a:latin typeface="Calibri" panose="020F0502020204030204" pitchFamily="34" charset="0"/>
                <a:ea typeface="Calibri" panose="020F0502020204030204" pitchFamily="34" charset="0"/>
                <a:cs typeface="Titr" pitchFamily="2" charset="-78"/>
              </a:rPr>
              <a:t>برخی از واژه های کلیدی . </a:t>
            </a:r>
            <a:endParaRPr lang="en-US" sz="2200" dirty="0">
              <a:solidFill>
                <a:srgbClr val="FF0000"/>
              </a:solidFill>
              <a:latin typeface="Calibri" panose="020F0502020204030204" pitchFamily="34" charset="0"/>
              <a:ea typeface="Calibri" panose="020F0502020204030204" pitchFamily="34" charset="0"/>
              <a:cs typeface="Titr" pitchFamily="2" charset="-78"/>
            </a:endParaRPr>
          </a:p>
          <a:p>
            <a:pPr algn="just">
              <a:spcBef>
                <a:spcPct val="20000"/>
              </a:spcBef>
              <a:buClr>
                <a:schemeClr val="accent1"/>
              </a:buClr>
              <a:buSzPct val="80000"/>
            </a:pPr>
            <a:r>
              <a:rPr lang="ar-SA" sz="2200" dirty="0">
                <a:solidFill>
                  <a:srgbClr val="FF0000"/>
                </a:solidFill>
                <a:latin typeface="Calibri" panose="020F0502020204030204" pitchFamily="34" charset="0"/>
                <a:ea typeface="Calibri" panose="020F0502020204030204" pitchFamily="34" charset="0"/>
                <a:cs typeface="Titr" pitchFamily="2" charset="-78"/>
              </a:rPr>
              <a:t>گروههای کم درآمد . </a:t>
            </a:r>
            <a:endParaRPr lang="en-US" sz="2200" dirty="0">
              <a:solidFill>
                <a:srgbClr val="FF0000"/>
              </a:solidFill>
              <a:latin typeface="Calibri" panose="020F0502020204030204" pitchFamily="34" charset="0"/>
              <a:ea typeface="Calibri" panose="020F0502020204030204" pitchFamily="34" charset="0"/>
              <a:cs typeface="Titr" pitchFamily="2" charset="-78"/>
            </a:endParaRPr>
          </a:p>
          <a:p>
            <a:r>
              <a:rPr lang="ar-SA" sz="2200" dirty="0">
                <a:latin typeface="Calibri" panose="020F0502020204030204" pitchFamily="34" charset="0"/>
                <a:ea typeface="Calibri" panose="020F0502020204030204" pitchFamily="34" charset="0"/>
                <a:cs typeface="Titr" pitchFamily="2" charset="-78"/>
              </a:rPr>
              <a:t>گروه کم درآمد خانوارهای با درآمد ماهیانه کمتر از دو برابر حداقل موضوع قانون </a:t>
            </a:r>
            <a:r>
              <a:rPr lang="ar-SA" sz="2200" dirty="0" smtClean="0">
                <a:latin typeface="Calibri" panose="020F0502020204030204" pitchFamily="34" charset="0"/>
                <a:ea typeface="Calibri" panose="020F0502020204030204" pitchFamily="34" charset="0"/>
                <a:cs typeface="Titr" pitchFamily="2" charset="-78"/>
              </a:rPr>
              <a:t>کار</a:t>
            </a:r>
            <a:r>
              <a:rPr lang="fa-IR" sz="2200" dirty="0" smtClean="0">
                <a:latin typeface="Calibri" panose="020F0502020204030204" pitchFamily="34" charset="0"/>
                <a:ea typeface="Calibri" panose="020F0502020204030204" pitchFamily="34" charset="0"/>
                <a:cs typeface="Titr" pitchFamily="2" charset="-78"/>
              </a:rPr>
              <a:t> يا قوانين مربوط به استخدام كشوري باشد</a:t>
            </a:r>
            <a:endParaRPr lang="en-US" sz="2200" dirty="0">
              <a:latin typeface="Calibri" panose="020F0502020204030204" pitchFamily="34" charset="0"/>
              <a:ea typeface="Calibri" panose="020F0502020204030204" pitchFamily="34" charset="0"/>
              <a:cs typeface="Titr" pitchFamily="2" charset="-78"/>
            </a:endParaRPr>
          </a:p>
          <a:p>
            <a:pPr algn="just">
              <a:spcBef>
                <a:spcPct val="20000"/>
              </a:spcBef>
              <a:buClr>
                <a:schemeClr val="accent1"/>
              </a:buClr>
              <a:buSzPct val="80000"/>
            </a:pPr>
            <a:r>
              <a:rPr lang="ar-SA" sz="2200" dirty="0">
                <a:latin typeface="Calibri" panose="020F0502020204030204" pitchFamily="34" charset="0"/>
                <a:ea typeface="Calibri" panose="020F0502020204030204" pitchFamily="34" charset="0"/>
                <a:cs typeface="Titr" pitchFamily="2" charset="-78"/>
              </a:rPr>
              <a:t>مسکن گروه‌های کم درآمد </a:t>
            </a:r>
            <a:r>
              <a:rPr lang="fa-IR" sz="2200" dirty="0" smtClean="0">
                <a:latin typeface="Calibri" panose="020F0502020204030204" pitchFamily="34" charset="0"/>
                <a:ea typeface="Calibri" panose="020F0502020204030204" pitchFamily="34" charset="0"/>
                <a:cs typeface="Titr" pitchFamily="2" charset="-78"/>
              </a:rPr>
              <a:t>:</a:t>
            </a:r>
            <a:r>
              <a:rPr lang="ar-SA" sz="2200" dirty="0" smtClean="0">
                <a:latin typeface="Calibri" panose="020F0502020204030204" pitchFamily="34" charset="0"/>
                <a:ea typeface="Calibri" panose="020F0502020204030204" pitchFamily="34" charset="0"/>
                <a:cs typeface="Titr" pitchFamily="2" charset="-78"/>
              </a:rPr>
              <a:t>مسکن </a:t>
            </a:r>
            <a:r>
              <a:rPr lang="ar-SA" sz="2200" dirty="0">
                <a:latin typeface="Calibri" panose="020F0502020204030204" pitchFamily="34" charset="0"/>
                <a:ea typeface="Calibri" panose="020F0502020204030204" pitchFamily="34" charset="0"/>
                <a:cs typeface="Titr" pitchFamily="2" charset="-78"/>
              </a:rPr>
              <a:t>اجاره‌ای </a:t>
            </a:r>
            <a:r>
              <a:rPr lang="fa-IR" sz="2200" dirty="0" smtClean="0">
                <a:latin typeface="Calibri" panose="020F0502020204030204" pitchFamily="34" charset="0"/>
                <a:ea typeface="Calibri" panose="020F0502020204030204" pitchFamily="34" charset="0"/>
                <a:cs typeface="Titr" pitchFamily="2" charset="-78"/>
              </a:rPr>
              <a:t>،</a:t>
            </a:r>
            <a:r>
              <a:rPr lang="ar-SA" sz="2200" dirty="0" smtClean="0">
                <a:latin typeface="Calibri" panose="020F0502020204030204" pitchFamily="34" charset="0"/>
                <a:ea typeface="Calibri" panose="020F0502020204030204" pitchFamily="34" charset="0"/>
                <a:cs typeface="Titr" pitchFamily="2" charset="-78"/>
              </a:rPr>
              <a:t>اجاره </a:t>
            </a:r>
            <a:r>
              <a:rPr lang="ar-SA" sz="2200" dirty="0">
                <a:latin typeface="Calibri" panose="020F0502020204030204" pitchFamily="34" charset="0"/>
                <a:ea typeface="Calibri" panose="020F0502020204030204" pitchFamily="34" charset="0"/>
                <a:cs typeface="Titr" pitchFamily="2" charset="-78"/>
              </a:rPr>
              <a:t>به شرط تملیک و واگذاری حق بهره برداری از زمین و همچنین واحدهای احداث شده توسط خیرین مسکن ساز و واحدهای ساخته شده توسط نهادهای حمایتی </a:t>
            </a:r>
            <a:r>
              <a:rPr lang="fa-IR" sz="2200" dirty="0" smtClean="0">
                <a:latin typeface="Calibri" panose="020F0502020204030204" pitchFamily="34" charset="0"/>
                <a:ea typeface="Calibri" panose="020F0502020204030204" pitchFamily="34" charset="0"/>
                <a:cs typeface="Titr" pitchFamily="2" charset="-78"/>
              </a:rPr>
              <a:t>که به قیمت تمام شده واگذار می گردد</a:t>
            </a:r>
            <a:r>
              <a:rPr lang="ar-SA" sz="2200" dirty="0" smtClean="0">
                <a:latin typeface="Calibri" panose="020F0502020204030204" pitchFamily="34" charset="0"/>
                <a:ea typeface="Calibri" panose="020F0502020204030204" pitchFamily="34" charset="0"/>
                <a:cs typeface="Titr" pitchFamily="2" charset="-78"/>
              </a:rPr>
              <a:t>. </a:t>
            </a:r>
            <a:endParaRPr lang="en-US" sz="2200" dirty="0">
              <a:latin typeface="Calibri" panose="020F0502020204030204" pitchFamily="34" charset="0"/>
              <a:ea typeface="Calibri" panose="020F0502020204030204" pitchFamily="34" charset="0"/>
              <a:cs typeface="Titr" pitchFamily="2" charset="-78"/>
            </a:endParaRPr>
          </a:p>
        </p:txBody>
      </p:sp>
    </p:spTree>
    <p:extLst>
      <p:ext uri="{BB962C8B-B14F-4D97-AF65-F5344CB8AC3E}">
        <p14:creationId xmlns:p14="http://schemas.microsoft.com/office/powerpoint/2010/main" xmlns="" val="2467442818"/>
      </p:ext>
    </p:extLst>
  </p:cSld>
  <p:clrMapOvr>
    <a:masterClrMapping/>
  </p:clrMapOvr>
  <p:transition spd="slow">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8382000" cy="6248400"/>
          </a:xfrm>
        </p:spPr>
        <p:txBody>
          <a:bodyPr lIns="0" rIns="0">
            <a:normAutofit fontScale="55000" lnSpcReduction="20000"/>
          </a:bodyPr>
          <a:lstStyle/>
          <a:p>
            <a:pPr marL="36576" indent="0" algn="r">
              <a:buNone/>
            </a:pPr>
            <a:r>
              <a:rPr lang="ar-SA" sz="2600" dirty="0">
                <a:solidFill>
                  <a:srgbClr val="FF0000"/>
                </a:solidFill>
                <a:latin typeface="Calibri" panose="020F0502020204030204" pitchFamily="34" charset="0"/>
                <a:ea typeface="Calibri" panose="020F0502020204030204" pitchFamily="34" charset="0"/>
                <a:cs typeface="Titr" pitchFamily="2" charset="-78"/>
              </a:rPr>
              <a:t>مسکن </a:t>
            </a:r>
            <a:r>
              <a:rPr lang="ar-SA" sz="2600" dirty="0" smtClean="0">
                <a:solidFill>
                  <a:srgbClr val="FF0000"/>
                </a:solidFill>
                <a:latin typeface="Calibri" panose="020F0502020204030204" pitchFamily="34" charset="0"/>
                <a:ea typeface="Calibri" panose="020F0502020204030204" pitchFamily="34" charset="0"/>
                <a:cs typeface="Titr" pitchFamily="2" charset="-78"/>
              </a:rPr>
              <a:t>اجتماعی</a:t>
            </a:r>
            <a:endParaRPr lang="fa-IR" sz="2600" dirty="0" smtClean="0">
              <a:solidFill>
                <a:srgbClr val="FF0000"/>
              </a:solidFill>
              <a:latin typeface="Calibri" panose="020F0502020204030204" pitchFamily="34" charset="0"/>
              <a:ea typeface="Calibri" panose="020F0502020204030204" pitchFamily="34" charset="0"/>
              <a:cs typeface="Titr" pitchFamily="2" charset="-78"/>
            </a:endParaRPr>
          </a:p>
          <a:p>
            <a:pPr marL="0" algn="r">
              <a:lnSpc>
                <a:spcPct val="120000"/>
              </a:lnSpc>
              <a:spcBef>
                <a:spcPts val="0"/>
              </a:spcBef>
              <a:buNone/>
            </a:pPr>
            <a:r>
              <a:rPr lang="fa-IR" sz="2600" dirty="0" smtClean="0">
                <a:latin typeface="Calibri" panose="020F0502020204030204" pitchFamily="34" charset="0"/>
                <a:ea typeface="Calibri" panose="020F0502020204030204" pitchFamily="34" charset="0"/>
                <a:cs typeface="Titr" pitchFamily="2" charset="-78"/>
              </a:rPr>
              <a:t>       مسكن اجتماعي را مي توان از چند جنبه از ساير انواع مسكن متمايز دانست: يكم آنكه اين نوع مسكن، اساساً بدون ملاحظات منفعت طلبانه تامين مي شود. دوم آنكه دولتها، اين نوع واحدها را طبق تعریف خود از نیازواگذار نموده و قدرت پرداخت بها « نياز »واگذار نموده و قدرت پرداخت بها يا اجاره آن، معمولاً عامل تعيين كننده اي در واگذاري مسكن نيست و در عين حال به كساني كه در بدترين شرايط سكونتي هستند نيز واگذار نمي شود و سوم تصميم گيري سياسي همراه با نيروهاي اقتصاد بازار،تاثير مهمي بر كيفيت و كميت مسكن اجتماعي دارد</a:t>
            </a:r>
          </a:p>
          <a:p>
            <a:pPr marL="0" indent="0" algn="r">
              <a:spcBef>
                <a:spcPts val="0"/>
              </a:spcBef>
              <a:buNone/>
            </a:pPr>
            <a:r>
              <a:rPr lang="ar-SA" sz="3200" dirty="0" smtClean="0">
                <a:solidFill>
                  <a:srgbClr val="FF0000"/>
                </a:solidFill>
              </a:rPr>
              <a:t> </a:t>
            </a:r>
            <a:endParaRPr lang="en-US" sz="2600" dirty="0" smtClean="0">
              <a:latin typeface="Calibri" panose="020F0502020204030204" pitchFamily="34" charset="0"/>
              <a:ea typeface="Calibri" panose="020F0502020204030204" pitchFamily="34" charset="0"/>
              <a:cs typeface="Titr" pitchFamily="2" charset="-78"/>
            </a:endParaRPr>
          </a:p>
          <a:p>
            <a:pPr marL="0" indent="0" algn="r">
              <a:spcBef>
                <a:spcPts val="0"/>
              </a:spcBef>
              <a:buNone/>
            </a:pPr>
            <a:r>
              <a:rPr lang="fa-IR" sz="2600" dirty="0" smtClean="0">
                <a:solidFill>
                  <a:srgbClr val="FF0000"/>
                </a:solidFill>
                <a:latin typeface="Calibri" panose="020F0502020204030204" pitchFamily="34" charset="0"/>
                <a:ea typeface="Calibri" panose="020F0502020204030204" pitchFamily="34" charset="0"/>
                <a:cs typeface="Titr" pitchFamily="2" charset="-78"/>
              </a:rPr>
              <a:t>مسکن </a:t>
            </a:r>
            <a:r>
              <a:rPr lang="fa-IR" sz="2600" dirty="0">
                <a:solidFill>
                  <a:srgbClr val="FF0000"/>
                </a:solidFill>
                <a:latin typeface="Calibri" panose="020F0502020204030204" pitchFamily="34" charset="0"/>
                <a:ea typeface="Calibri" panose="020F0502020204030204" pitchFamily="34" charset="0"/>
                <a:cs typeface="Titr" pitchFamily="2" charset="-78"/>
              </a:rPr>
              <a:t>قابل </a:t>
            </a:r>
            <a:r>
              <a:rPr lang="fa-IR" sz="2600" dirty="0" smtClean="0">
                <a:solidFill>
                  <a:srgbClr val="FF0000"/>
                </a:solidFill>
                <a:latin typeface="Calibri" panose="020F0502020204030204" pitchFamily="34" charset="0"/>
                <a:ea typeface="Calibri" panose="020F0502020204030204" pitchFamily="34" charset="0"/>
                <a:cs typeface="Titr" pitchFamily="2" charset="-78"/>
              </a:rPr>
              <a:t>استطاعت</a:t>
            </a:r>
          </a:p>
          <a:p>
            <a:pPr marL="0" indent="0" algn="r">
              <a:lnSpc>
                <a:spcPct val="170000"/>
              </a:lnSpc>
              <a:spcBef>
                <a:spcPts val="0"/>
              </a:spcBef>
              <a:buNone/>
            </a:pPr>
            <a:r>
              <a:rPr lang="fa-IR" sz="2600" dirty="0" smtClean="0">
                <a:latin typeface="Calibri" panose="020F0502020204030204" pitchFamily="34" charset="0"/>
                <a:ea typeface="Calibri" panose="020F0502020204030204" pitchFamily="34" charset="0"/>
                <a:cs typeface="Titr" pitchFamily="2" charset="-78"/>
              </a:rPr>
              <a:t>         مسكن قابل استطاعت: قابليت استطاعت بيانگر جدالي است كه هر مالك در ايجاد تعادل بين هزينه واقعي يا محتمل مسكن خود از يك طرف و مخارج غيرمسكوني خود از طرف ديگر ميشود. در آمريكا بر اساس شاخص استاندارد تا دهه 1980، 25 % از درآمد افراد و از ، آن به بعد تاكنون 30 % از درآمد آنها مي بايست صرف هزينه هاي مسكوني شود و در صورتيكه از اين شاخص تجاوز نمايد، مسكن از قابليت استطاعت خارج مي شود در سندي ملي كه توسط دولت استراليا در زمينه مسكن قابل استطاعت در سال 2005 منتشر شد، مسكن قابل استطاعت اين چنين تعريف شده است:</a:t>
            </a:r>
            <a:endParaRPr lang="en-US" sz="2600" dirty="0" smtClean="0">
              <a:latin typeface="Calibri" panose="020F0502020204030204" pitchFamily="34" charset="0"/>
              <a:ea typeface="Calibri" panose="020F0502020204030204" pitchFamily="34" charset="0"/>
              <a:cs typeface="Titr" pitchFamily="2" charset="-78"/>
            </a:endParaRPr>
          </a:p>
          <a:p>
            <a:pPr algn="r">
              <a:lnSpc>
                <a:spcPct val="170000"/>
              </a:lnSpc>
            </a:pPr>
            <a:r>
              <a:rPr lang="ar-SA" sz="2600" dirty="0">
                <a:latin typeface="Calibri" panose="020F0502020204030204" pitchFamily="34" charset="0"/>
                <a:ea typeface="Calibri" panose="020F0502020204030204" pitchFamily="34" charset="0"/>
                <a:cs typeface="Titr" pitchFamily="2" charset="-78"/>
              </a:rPr>
              <a:t>این عنوان در توصیف مسکنی به کار می رود که شایستگی تامین نیازهای گروه‌های با درآمد پایین تر را داشته باشد بگونه ای قیمت‌گذاری شده باشد که بتواند نیازهای اولیه مالکین را تامین نماید </a:t>
            </a:r>
            <a:r>
              <a:rPr lang="fa-IR" sz="2600" dirty="0" smtClean="0">
                <a:latin typeface="Calibri" panose="020F0502020204030204" pitchFamily="34" charset="0"/>
                <a:ea typeface="Calibri" panose="020F0502020204030204" pitchFamily="34" charset="0"/>
                <a:cs typeface="Titr" pitchFamily="2" charset="-78"/>
              </a:rPr>
              <a:t>. همچنین مسكن قابل استطاعت در كتاب تفكري دوباره در باب سياستهاي مسكن دولتي اينگونه تعريف مي شود:</a:t>
            </a:r>
          </a:p>
          <a:p>
            <a:pPr algn="r">
              <a:lnSpc>
                <a:spcPct val="170000"/>
              </a:lnSpc>
            </a:pPr>
            <a:r>
              <a:rPr lang="fa-IR" sz="2600" dirty="0" smtClean="0">
                <a:latin typeface="Calibri" panose="020F0502020204030204" pitchFamily="34" charset="0"/>
                <a:ea typeface="Calibri" panose="020F0502020204030204" pitchFamily="34" charset="0"/>
                <a:cs typeface="Titr" pitchFamily="2" charset="-78"/>
              </a:rPr>
              <a:t>هرگاه هزينه تامين مسكن از 30 % درآمد خانوار بيشتر باشد خارج از استطاعت مالي آن خانوار محسوب می گردد. </a:t>
            </a:r>
          </a:p>
          <a:p>
            <a:pPr algn="r">
              <a:lnSpc>
                <a:spcPct val="170000"/>
              </a:lnSpc>
            </a:pPr>
            <a:r>
              <a:rPr lang="ar-SA" sz="2600" dirty="0" smtClean="0">
                <a:latin typeface="Calibri" panose="020F0502020204030204" pitchFamily="34" charset="0"/>
                <a:ea typeface="Calibri" panose="020F0502020204030204" pitchFamily="34" charset="0"/>
                <a:cs typeface="Titr" pitchFamily="2" charset="-78"/>
              </a:rPr>
              <a:t>در </a:t>
            </a:r>
            <a:r>
              <a:rPr lang="ar-SA" sz="2600" dirty="0">
                <a:latin typeface="Calibri" panose="020F0502020204030204" pitchFamily="34" charset="0"/>
                <a:ea typeface="Calibri" panose="020F0502020204030204" pitchFamily="34" charset="0"/>
                <a:cs typeface="Titr" pitchFamily="2" charset="-78"/>
              </a:rPr>
              <a:t>ایران توجه به مسکن به سال </a:t>
            </a:r>
            <a:r>
              <a:rPr lang="fa-IR" sz="2600" dirty="0">
                <a:latin typeface="Calibri" panose="020F0502020204030204" pitchFamily="34" charset="0"/>
                <a:ea typeface="Calibri" panose="020F0502020204030204" pitchFamily="34" charset="0"/>
                <a:cs typeface="Titr" pitchFamily="2" charset="-78"/>
              </a:rPr>
              <a:t>۱۳۲۷ </a:t>
            </a:r>
            <a:r>
              <a:rPr lang="ar-SA" sz="2600" dirty="0">
                <a:latin typeface="Calibri" panose="020F0502020204030204" pitchFamily="34" charset="0"/>
                <a:ea typeface="Calibri" panose="020F0502020204030204" pitchFamily="34" charset="0"/>
                <a:cs typeface="Titr" pitchFamily="2" charset="-78"/>
              </a:rPr>
              <a:t>برمی‌گردد و در برنامه های </a:t>
            </a:r>
            <a:r>
              <a:rPr lang="fa-IR" sz="2600" dirty="0">
                <a:latin typeface="Calibri" panose="020F0502020204030204" pitchFamily="34" charset="0"/>
                <a:ea typeface="Calibri" panose="020F0502020204030204" pitchFamily="34" charset="0"/>
                <a:cs typeface="Titr" pitchFamily="2" charset="-78"/>
              </a:rPr>
              <a:t>۷ </a:t>
            </a:r>
            <a:r>
              <a:rPr lang="ar-SA" sz="2600" dirty="0">
                <a:latin typeface="Calibri" panose="020F0502020204030204" pitchFamily="34" charset="0"/>
                <a:ea typeface="Calibri" panose="020F0502020204030204" pitchFamily="34" charset="0"/>
                <a:cs typeface="Titr" pitchFamily="2" charset="-78"/>
              </a:rPr>
              <a:t>ساله اول و دوم عمرانی کشور برای ساخت خانه های ارزان قیمت اعتباراتی مذکور شد </a:t>
            </a:r>
            <a:r>
              <a:rPr lang="ar-SA" sz="2600" dirty="0" smtClean="0">
                <a:latin typeface="Calibri" panose="020F0502020204030204" pitchFamily="34" charset="0"/>
                <a:ea typeface="Calibri" panose="020F0502020204030204" pitchFamily="34" charset="0"/>
                <a:cs typeface="Titr" pitchFamily="2" charset="-78"/>
              </a:rPr>
              <a:t>ولی </a:t>
            </a:r>
            <a:r>
              <a:rPr lang="ar-SA" sz="2600" dirty="0">
                <a:latin typeface="Calibri" panose="020F0502020204030204" pitchFamily="34" charset="0"/>
                <a:ea typeface="Calibri" panose="020F0502020204030204" pitchFamily="34" charset="0"/>
                <a:cs typeface="Titr" pitchFamily="2" charset="-78"/>
              </a:rPr>
              <a:t>فعالیت معینی برای اسکان کم درآمدها صورت نگرفت در برنامه عمرانی سوم  برای مسکن این قشر با هدف پاک کردن زاغه و حاشیه‌نشینی برنامه خانه های ارزان قیمت منظور شد </a:t>
            </a:r>
            <a:r>
              <a:rPr lang="fa-IR" sz="2600" dirty="0">
                <a:latin typeface="Calibri" panose="020F0502020204030204" pitchFamily="34" charset="0"/>
                <a:ea typeface="Calibri" panose="020F0502020204030204" pitchFamily="34" charset="0"/>
                <a:cs typeface="Titr" pitchFamily="2" charset="-78"/>
              </a:rPr>
              <a:t>.</a:t>
            </a:r>
            <a:endParaRPr lang="en-US" sz="2600" dirty="0">
              <a:latin typeface="Calibri" panose="020F0502020204030204" pitchFamily="34" charset="0"/>
              <a:ea typeface="Calibri" panose="020F0502020204030204" pitchFamily="34" charset="0"/>
              <a:cs typeface="Titr" pitchFamily="2" charset="-78"/>
            </a:endParaRPr>
          </a:p>
        </p:txBody>
      </p:sp>
    </p:spTree>
    <p:extLst>
      <p:ext uri="{BB962C8B-B14F-4D97-AF65-F5344CB8AC3E}">
        <p14:creationId xmlns:p14="http://schemas.microsoft.com/office/powerpoint/2010/main" xmlns="" val="4076781202"/>
      </p:ext>
    </p:extLst>
  </p:cSld>
  <p:clrMapOvr>
    <a:masterClrMapping/>
  </p:clrMapOvr>
  <p:transition spd="slow">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1180</TotalTime>
  <Words>3003</Words>
  <Application>Microsoft Office PowerPoint</Application>
  <PresentationFormat>On-screen Show (4:3)</PresentationFormat>
  <Paragraphs>102</Paragraphs>
  <Slides>23</Slides>
  <Notes>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Oriel</vt:lpstr>
      <vt:lpstr>Slide 1</vt:lpstr>
      <vt:lpstr>Slide 2</vt:lpstr>
      <vt:lpstr>Slide 3</vt:lpstr>
      <vt:lpstr>Slide 4</vt:lpstr>
      <vt:lpstr>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 پایان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Pars Web</dc:creator>
  <cp:lastModifiedBy>ptc</cp:lastModifiedBy>
  <cp:revision>262</cp:revision>
  <dcterms:created xsi:type="dcterms:W3CDTF">2017-10-24T05:34:20Z</dcterms:created>
  <dcterms:modified xsi:type="dcterms:W3CDTF">2019-11-11T14:51:50Z</dcterms:modified>
</cp:coreProperties>
</file>